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74" r:id="rId6"/>
    <p:sldId id="340" r:id="rId7"/>
    <p:sldId id="346" r:id="rId8"/>
    <p:sldId id="342" r:id="rId9"/>
    <p:sldId id="344" r:id="rId10"/>
    <p:sldId id="357" r:id="rId11"/>
    <p:sldId id="356" r:id="rId12"/>
    <p:sldId id="358" r:id="rId13"/>
    <p:sldId id="352" r:id="rId14"/>
    <p:sldId id="351" r:id="rId15"/>
    <p:sldId id="353" r:id="rId16"/>
    <p:sldId id="347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ев Владислав Вадимович" initials="НВВ" lastIdx="2" clrIdx="0">
    <p:extLst>
      <p:ext uri="{19B8F6BF-5375-455C-9EA6-DF929625EA0E}">
        <p15:presenceInfo xmlns:p15="http://schemas.microsoft.com/office/powerpoint/2012/main" userId="S-1-5-21-340576085-3929279038-2991976684-47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A670"/>
    <a:srgbClr val="FFE1A1"/>
    <a:srgbClr val="8F87B8"/>
    <a:srgbClr val="0082BB"/>
    <a:srgbClr val="888A8D"/>
    <a:srgbClr val="B8B9BB"/>
    <a:srgbClr val="85D0ED"/>
    <a:srgbClr val="77787A"/>
    <a:srgbClr val="D3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9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80" y="22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40;&#1059;&#1060;&#1054;&#1056;\&#1050;&#1083;&#1072;&#1089;&#1089;&#1099;%20&#1085;&#1072;%2031.05.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40;&#1059;&#1060;&#1054;&#1056;\&#1050;&#1086;&#1087;&#1080;&#1103;%20&#1042;&#1099;&#1075;&#1088;&#1091;&#1079;&#1082;&#1072;&#1056;&#1077;&#1077;&#1089;&#1090;&#1088;&#1072;&#1055;&#1048;&#1060;_2020053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40;&#1059;&#1060;&#1054;&#1056;\&#1050;&#1083;&#1072;&#1089;&#1089;&#1099;%20&#1085;&#1072;%2031.05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40;&#1059;&#1060;&#1054;&#1056;\&#1050;&#1086;&#1087;&#1080;&#1103;%20&#1042;&#1099;&#1075;&#1088;&#1091;&#1079;&#1082;&#1072;&#1056;&#1077;&#1077;&#1089;&#1090;&#1088;&#1072;&#1055;&#1048;&#1060;_2020053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0efs01\DKIiDU\&#1040;&#1085;&#1072;&#1083;&#1080;&#1090;&#1080;&#1095;&#1077;&#1089;&#1082;&#1086;&#1077;%20&#1091;&#1087;&#1088;&#1072;&#1074;&#1083;&#1077;&#1085;&#1080;&#1077;\02_&#1054;&#1073;&#1079;&#1086;&#1088;&#1099;%20&#1088;&#1099;&#1085;&#1082;&#1086;&#1074;%20&#1053;&#1055;&#1060;%20&#1080;%20&#1055;&#1048;&#1060;\&#1054;&#1073;&#1079;&#1086;&#1088;%20&#1088;&#1099;&#1085;&#1082;&#1072;%20&#1055;&#1048;&#1060;\2020\1%20&#1082;&#1074;&#1072;&#1088;&#1090;&#1072;&#1083;\1%20&#1082;&#1074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efs01\DKIiDU\&#1040;&#1085;&#1072;&#1083;&#1080;&#1090;&#1080;&#1095;&#1077;&#1089;&#1082;&#1086;&#1077;%20&#1091;&#1087;&#1088;&#1072;&#1074;&#1083;&#1077;&#1085;&#1080;&#1077;\02_&#1054;&#1073;&#1079;&#1086;&#1088;&#1099;%20&#1088;&#1099;&#1085;&#1082;&#1086;&#1074;%20&#1053;&#1055;&#1060;%20&#1080;%20&#1055;&#1048;&#1060;\&#1054;&#1073;&#1079;&#1086;&#1088;%20&#1088;&#1099;&#1085;&#1082;&#1072;%20&#1055;&#1048;&#1060;\2020\1%20&#1082;&#1074;&#1072;&#1088;&#1090;&#1072;&#1083;\1%20&#1082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29437055222973E-2"/>
          <c:y val="0.12406220541643927"/>
          <c:w val="0.98052344809000025"/>
          <c:h val="0.57612747981770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'Объем рынка'!$K$5</c:f>
              <c:strCache>
                <c:ptCount val="1"/>
                <c:pt idx="0">
                  <c:v>Для квалифицированных инвесторов</c:v>
                </c:pt>
              </c:strCache>
            </c:strRef>
          </c:tx>
          <c:spPr>
            <a:solidFill>
              <a:srgbClr val="0085B0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4-48C0-902E-E714358FE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рынка'!$L$5:$R$5</c:f>
              <c:numCache>
                <c:formatCode>#,##0.0</c:formatCode>
                <c:ptCount val="7"/>
                <c:pt idx="0" formatCode="_-* #,##0.0\ _₽_-;\-* #,##0.0\ _₽_-;_-* &quot;-&quot;??\ _₽_-;_-@_-">
                  <c:v>2626.2006136892023</c:v>
                </c:pt>
                <c:pt idx="1">
                  <c:v>2733.0399994433924</c:v>
                </c:pt>
                <c:pt idx="2">
                  <c:v>2839.989612385797</c:v>
                </c:pt>
                <c:pt idx="3">
                  <c:v>3143.2424321046205</c:v>
                </c:pt>
                <c:pt idx="4">
                  <c:v>3576.3781244533652</c:v>
                </c:pt>
                <c:pt idx="5">
                  <c:v>3268.2784178121565</c:v>
                </c:pt>
                <c:pt idx="6">
                  <c:v>3268.2784178121565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4-48C0-902E-E714358FE7A1}"/>
            </c:ext>
          </c:extLst>
        </c:ser>
        <c:ser>
          <c:idx val="1"/>
          <c:order val="1"/>
          <c:tx>
            <c:strRef>
              <c:f>'Объем рынка'!$K$6</c:f>
              <c:strCache>
                <c:ptCount val="1"/>
                <c:pt idx="0">
                  <c:v>Для неквалифицированных инвесторов</c:v>
                </c:pt>
              </c:strCache>
            </c:strRef>
          </c:tx>
          <c:spPr>
            <a:solidFill>
              <a:srgbClr val="FBA4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рынка'!$L$6:$R$6</c:f>
              <c:numCache>
                <c:formatCode>#,##0.0</c:formatCode>
                <c:ptCount val="7"/>
                <c:pt idx="0" formatCode="_-* #,##0.0\ _₽_-;\-* #,##0.0\ _₽_-;_-* &quot;-&quot;??\ _₽_-;_-@_-">
                  <c:v>756.13599018062246</c:v>
                </c:pt>
                <c:pt idx="1">
                  <c:v>758.81742638940693</c:v>
                </c:pt>
                <c:pt idx="2">
                  <c:v>775.53217735529302</c:v>
                </c:pt>
                <c:pt idx="3">
                  <c:v>814.96228407483784</c:v>
                </c:pt>
                <c:pt idx="4">
                  <c:v>900.84902267782752</c:v>
                </c:pt>
                <c:pt idx="5">
                  <c:v>916.51200489665564</c:v>
                </c:pt>
                <c:pt idx="6">
                  <c:v>957.33050576001745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34-48C0-902E-E714358FE7A1}"/>
            </c:ext>
          </c:extLst>
        </c:ser>
        <c:ser>
          <c:idx val="3"/>
          <c:order val="2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415A532-DA38-43C8-A3A7-D2F0810B5C7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D34-48C0-902E-E714358FE7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3BA1128-5F43-4DD8-BD18-64D7FAA3A56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D34-48C0-902E-E714358FE7A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DCC9385-0277-466B-8996-302DA7F3E98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D34-48C0-902E-E714358FE7A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E11865C-494E-45AC-8309-1D61D369C3A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D34-48C0-902E-E714358FE7A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031172F-9157-428B-A890-5FBE7351FD3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D34-48C0-902E-E714358FE7A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85A4EFB-CB21-4D4C-89B7-89A8E618850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D34-48C0-902E-E714358FE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рынка'!$L$8:$Q$8</c:f>
              <c:numCache>
                <c:formatCode>General</c:formatCode>
                <c:ptCount val="6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'Объем рынка'!$L$7:$Q$7</c15:f>
                <c15:dlblRangeCache>
                  <c:ptCount val="6"/>
                  <c:pt idx="0">
                    <c:v> 3 382,3   </c:v>
                  </c:pt>
                  <c:pt idx="1">
                    <c:v>3 491,9</c:v>
                  </c:pt>
                  <c:pt idx="2">
                    <c:v>3 615,5</c:v>
                  </c:pt>
                  <c:pt idx="3">
                    <c:v>3 958,2</c:v>
                  </c:pt>
                  <c:pt idx="4">
                    <c:v>4 477,2</c:v>
                  </c:pt>
                  <c:pt idx="5">
                    <c:v>4 184,8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D34-48C0-902E-E714358F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604307392"/>
        <c:axId val="604307784"/>
      </c:barChart>
      <c:catAx>
        <c:axId val="604307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4307784"/>
        <c:crosses val="autoZero"/>
        <c:auto val="0"/>
        <c:lblAlgn val="ctr"/>
        <c:lblOffset val="100"/>
        <c:noMultiLvlLbl val="0"/>
      </c:catAx>
      <c:valAx>
        <c:axId val="604307784"/>
        <c:scaling>
          <c:orientation val="minMax"/>
          <c:max val="5100"/>
          <c:min val="0"/>
        </c:scaling>
        <c:delete val="0"/>
        <c:axPos val="l"/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3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7985564304461991E-3"/>
          <c:y val="0.81419706709949036"/>
          <c:w val="0.99640288713910763"/>
          <c:h val="0.15802481058055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5207349785454E-2"/>
          <c:y val="7.0343742730223438E-2"/>
          <c:w val="0.95835016444669263"/>
          <c:h val="0.60425476418984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Для квалифицированных инвесторов</c:v>
                </c:pt>
              </c:strCache>
            </c:strRef>
          </c:tx>
          <c:spPr>
            <a:solidFill>
              <a:srgbClr val="0085B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Лист1!$B$1:$H$1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Лист1!$B$2:$H$2</c:f>
              <c:numCache>
                <c:formatCode>#,##0</c:formatCode>
                <c:ptCount val="7"/>
                <c:pt idx="0" formatCode="General">
                  <c:v>886</c:v>
                </c:pt>
                <c:pt idx="1">
                  <c:v>895</c:v>
                </c:pt>
                <c:pt idx="2">
                  <c:v>913</c:v>
                </c:pt>
                <c:pt idx="3">
                  <c:v>968</c:v>
                </c:pt>
                <c:pt idx="4">
                  <c:v>1006</c:v>
                </c:pt>
                <c:pt idx="5">
                  <c:v>1023</c:v>
                </c:pt>
                <c:pt idx="6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F-462B-A2D5-177AEB1C4EB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Для неквалифицированных инвесторов</c:v>
                </c:pt>
              </c:strCache>
            </c:strRef>
          </c:tx>
          <c:spPr>
            <a:solidFill>
              <a:srgbClr val="FBA41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Лист1!$B$1:$H$1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Лист1!$B$3:$H$3</c:f>
              <c:numCache>
                <c:formatCode>#,##0</c:formatCode>
                <c:ptCount val="7"/>
                <c:pt idx="0" formatCode="General">
                  <c:v>554</c:v>
                </c:pt>
                <c:pt idx="1">
                  <c:v>550</c:v>
                </c:pt>
                <c:pt idx="2">
                  <c:v>543</c:v>
                </c:pt>
                <c:pt idx="3">
                  <c:v>540</c:v>
                </c:pt>
                <c:pt idx="4">
                  <c:v>525</c:v>
                </c:pt>
                <c:pt idx="5">
                  <c:v>511</c:v>
                </c:pt>
                <c:pt idx="6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F-462B-A2D5-177AEB1C4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662304"/>
        <c:axId val="1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77787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7787A"/>
              </a:solidFill>
              <a:ln w="9525">
                <a:solidFill>
                  <a:srgbClr val="77787A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Лист1!$B$1:$H$1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Лист1!$B$4:$H$4</c:f>
              <c:numCache>
                <c:formatCode>#,##0</c:formatCode>
                <c:ptCount val="7"/>
                <c:pt idx="0" formatCode="General">
                  <c:v>1440</c:v>
                </c:pt>
                <c:pt idx="1">
                  <c:v>1445</c:v>
                </c:pt>
                <c:pt idx="2">
                  <c:v>1456</c:v>
                </c:pt>
                <c:pt idx="3">
                  <c:v>1508</c:v>
                </c:pt>
                <c:pt idx="4">
                  <c:v>1531</c:v>
                </c:pt>
                <c:pt idx="5">
                  <c:v>1534</c:v>
                </c:pt>
                <c:pt idx="6">
                  <c:v>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2F-462B-A2D5-177AEB1C4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662304"/>
        <c:axId val="1"/>
      </c:lineChart>
      <c:catAx>
        <c:axId val="5336623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3662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8044893740057326E-2"/>
          <c:y val="0.84355166741092602"/>
          <c:w val="0.92307764538702974"/>
          <c:h val="0.11808099084445288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11236806180019E-2"/>
          <c:y val="0.13152293966747652"/>
          <c:w val="0.93500374061937586"/>
          <c:h val="0.66349512578362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'Объем рынка'!$K$17</c:f>
              <c:strCache>
                <c:ptCount val="1"/>
                <c:pt idx="0">
                  <c:v>ОПИФ</c:v>
                </c:pt>
              </c:strCache>
            </c:strRef>
          </c:tx>
          <c:spPr>
            <a:solidFill>
              <a:srgbClr val="0085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рынка'!$L$17:$R$17</c:f>
              <c:numCache>
                <c:formatCode>#,##0.0</c:formatCode>
                <c:ptCount val="7"/>
                <c:pt idx="0" formatCode="_-* #,##0.0\ _₽_-;\-* #,##0.0\ _₽_-;_-* &quot;-&quot;??\ _₽_-;_-@_-">
                  <c:v>315.34290187259768</c:v>
                </c:pt>
                <c:pt idx="1">
                  <c:v>318.29995651341221</c:v>
                </c:pt>
                <c:pt idx="2">
                  <c:v>336.82387877847628</c:v>
                </c:pt>
                <c:pt idx="3">
                  <c:v>373.73577203958047</c:v>
                </c:pt>
                <c:pt idx="4">
                  <c:v>454.74091117264572</c:v>
                </c:pt>
                <c:pt idx="5">
                  <c:v>473.110386462733</c:v>
                </c:pt>
                <c:pt idx="6">
                  <c:v>514.4473544719084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151-83FD-3C0663B786DE}"/>
            </c:ext>
          </c:extLst>
        </c:ser>
        <c:ser>
          <c:idx val="1"/>
          <c:order val="1"/>
          <c:tx>
            <c:strRef>
              <c:f>'Объем рынка'!$K$18</c:f>
              <c:strCache>
                <c:ptCount val="1"/>
                <c:pt idx="0">
                  <c:v>ЗПИФ</c:v>
                </c:pt>
              </c:strCache>
            </c:strRef>
          </c:tx>
          <c:spPr>
            <a:solidFill>
              <a:srgbClr val="85D0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рынка'!$L$18:$R$18</c:f>
              <c:numCache>
                <c:formatCode>#,##0.0</c:formatCode>
                <c:ptCount val="7"/>
                <c:pt idx="0" formatCode="_-* #,##0.0\ _₽_-;\-* #,##0.0\ _₽_-;_-* &quot;-&quot;??\ _₽_-;_-@_-">
                  <c:v>433.63249079001019</c:v>
                </c:pt>
                <c:pt idx="1">
                  <c:v>430.7850669170312</c:v>
                </c:pt>
                <c:pt idx="2">
                  <c:v>426.30580850479964</c:v>
                </c:pt>
                <c:pt idx="3">
                  <c:v>423.80950414077029</c:v>
                </c:pt>
                <c:pt idx="4">
                  <c:v>422.58435164848976</c:v>
                </c:pt>
                <c:pt idx="5">
                  <c:v>414.46662279054999</c:v>
                </c:pt>
                <c:pt idx="6">
                  <c:v>408.25173136643065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151-83FD-3C0663B786DE}"/>
            </c:ext>
          </c:extLst>
        </c:ser>
        <c:ser>
          <c:idx val="2"/>
          <c:order val="2"/>
          <c:tx>
            <c:strRef>
              <c:f>'Объем рынка'!$K$19</c:f>
              <c:strCache>
                <c:ptCount val="1"/>
                <c:pt idx="0">
                  <c:v>БПИФ</c:v>
                </c:pt>
              </c:strCache>
            </c:strRef>
          </c:tx>
          <c:spPr>
            <a:solidFill>
              <a:srgbClr val="EB1D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15256894631377E-2"/>
                  <c:y val="7.05634740621835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66-4151-83FD-3C0663B786DE}"/>
                </c:ext>
              </c:extLst>
            </c:dLbl>
            <c:dLbl>
              <c:idx val="1"/>
              <c:layout>
                <c:manualLayout>
                  <c:x val="6.5988889395772271E-2"/>
                  <c:y val="7.2800188372313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66-4151-83FD-3C0663B786DE}"/>
                </c:ext>
              </c:extLst>
            </c:dLbl>
            <c:dLbl>
              <c:idx val="2"/>
              <c:layout>
                <c:manualLayout>
                  <c:x val="7.0446979222207134E-2"/>
                  <c:y val="8.08130466862901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66-4151-83FD-3C0663B786DE}"/>
                </c:ext>
              </c:extLst>
            </c:dLbl>
            <c:dLbl>
              <c:idx val="3"/>
              <c:layout>
                <c:manualLayout>
                  <c:x val="6.5745104512851274E-2"/>
                  <c:y val="9.4081459438499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66-4151-83FD-3C0663B786DE}"/>
                </c:ext>
              </c:extLst>
            </c:dLbl>
            <c:dLbl>
              <c:idx val="4"/>
              <c:layout>
                <c:manualLayout>
                  <c:x val="6.5745104512851357E-2"/>
                  <c:y val="8.9399463933447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D66-4151-83FD-3C0663B786DE}"/>
                </c:ext>
              </c:extLst>
            </c:dLbl>
            <c:dLbl>
              <c:idx val="5"/>
              <c:layout>
                <c:manualLayout>
                  <c:x val="6.7059956115114783E-2"/>
                  <c:y val="9.2156767809191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66-4151-83FD-3C0663B786DE}"/>
                </c:ext>
              </c:extLst>
            </c:dLbl>
            <c:dLbl>
              <c:idx val="6"/>
              <c:layout>
                <c:manualLayout>
                  <c:x val="7.2924857155325859E-2"/>
                  <c:y val="9.13242009132420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66-4151-83FD-3C0663B786DE}"/>
                </c:ext>
              </c:extLst>
            </c:dLbl>
            <c:spPr>
              <a:noFill/>
              <a:ln>
                <a:solidFill>
                  <a:srgbClr val="EB1D3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рынка'!$L$19:$R$19</c:f>
              <c:numCache>
                <c:formatCode>#,##0.0</c:formatCode>
                <c:ptCount val="7"/>
                <c:pt idx="0" formatCode="_-* #,##0.0\ _₽_-;\-* #,##0.0\ _₽_-;_-* &quot;-&quot;??\ _₽_-;_-@_-">
                  <c:v>1.0140542343546002</c:v>
                </c:pt>
                <c:pt idx="1">
                  <c:v>3.7663809745936021</c:v>
                </c:pt>
                <c:pt idx="2">
                  <c:v>6.2280376681672056</c:v>
                </c:pt>
                <c:pt idx="3">
                  <c:v>11.14135089647719</c:v>
                </c:pt>
                <c:pt idx="4">
                  <c:v>16.893091809251992</c:v>
                </c:pt>
                <c:pt idx="5">
                  <c:v>23.150899192742589</c:v>
                </c:pt>
                <c:pt idx="6">
                  <c:v>28.303605934928363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66-4151-83FD-3C0663B786DE}"/>
            </c:ext>
          </c:extLst>
        </c:ser>
        <c:ser>
          <c:idx val="4"/>
          <c:order val="3"/>
          <c:tx>
            <c:strRef>
              <c:f>'Объем рынка'!$K$20</c:f>
              <c:strCache>
                <c:ptCount val="1"/>
                <c:pt idx="0">
                  <c:v>ИПИФ</c:v>
                </c:pt>
              </c:strCache>
            </c:strRef>
          </c:tx>
          <c:spPr>
            <a:solidFill>
              <a:srgbClr val="FBA41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442560080261462E-2"/>
                  <c:y val="-6.9931566060043263E-2"/>
                </c:manualLayout>
              </c:layout>
              <c:spPr>
                <a:noFill/>
                <a:ln>
                  <a:solidFill>
                    <a:srgbClr val="FBA41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36998917934109E-2"/>
                      <c:h val="8.146109379261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D66-4151-83FD-3C0663B786DE}"/>
                </c:ext>
              </c:extLst>
            </c:dLbl>
            <c:dLbl>
              <c:idx val="1"/>
              <c:layout>
                <c:manualLayout>
                  <c:x val="7.0568871663667695E-2"/>
                  <c:y val="-8.19051260691639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D66-4151-83FD-3C0663B786DE}"/>
                </c:ext>
              </c:extLst>
            </c:dLbl>
            <c:dLbl>
              <c:idx val="2"/>
              <c:layout>
                <c:manualLayout>
                  <c:x val="7.5392819128746721E-2"/>
                  <c:y val="-5.396171556194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D66-4151-83FD-3C0663B786DE}"/>
                </c:ext>
              </c:extLst>
            </c:dLbl>
            <c:dLbl>
              <c:idx val="3"/>
              <c:layout>
                <c:manualLayout>
                  <c:x val="7.5026961490102642E-2"/>
                  <c:y val="-4.787354887727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D66-4151-83FD-3C0663B786DE}"/>
                </c:ext>
              </c:extLst>
            </c:dLbl>
            <c:dLbl>
              <c:idx val="4"/>
              <c:layout>
                <c:manualLayout>
                  <c:x val="7.5026961490102642E-2"/>
                  <c:y val="-3.31989649454518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D66-4151-83FD-3C0663B786DE}"/>
                </c:ext>
              </c:extLst>
            </c:dLbl>
            <c:dLbl>
              <c:idx val="5"/>
              <c:layout>
                <c:manualLayout>
                  <c:x val="6.5932631345867465E-2"/>
                  <c:y val="-4.0952356122989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D66-4151-83FD-3C0663B786DE}"/>
                </c:ext>
              </c:extLst>
            </c:dLbl>
            <c:dLbl>
              <c:idx val="6"/>
              <c:layout>
                <c:manualLayout>
                  <c:x val="6.968375239286681E-2"/>
                  <c:y val="-3.6529680365296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D66-4151-83FD-3C0663B786DE}"/>
                </c:ext>
              </c:extLst>
            </c:dLbl>
            <c:spPr>
              <a:noFill/>
              <a:ln>
                <a:solidFill>
                  <a:srgbClr val="FBA41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рынка'!$L$20:$R$20</c:f>
              <c:numCache>
                <c:formatCode>#,##0.0</c:formatCode>
                <c:ptCount val="7"/>
                <c:pt idx="0" formatCode="_-* #,##0.0\ _₽_-;\-* #,##0.0\ _₽_-;_-* &quot;-&quot;??\ _₽_-;_-@_-">
                  <c:v>6.1465432836600034</c:v>
                </c:pt>
                <c:pt idx="1">
                  <c:v>5.9660219843699993</c:v>
                </c:pt>
                <c:pt idx="2">
                  <c:v>6.1744524038499984</c:v>
                </c:pt>
                <c:pt idx="3">
                  <c:v>6.2756569980100023</c:v>
                </c:pt>
                <c:pt idx="4">
                  <c:v>6.6306680474399986</c:v>
                </c:pt>
                <c:pt idx="5">
                  <c:v>5.7840964506300043</c:v>
                </c:pt>
                <c:pt idx="6">
                  <c:v>6.3278139867499945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66-4151-83FD-3C0663B786DE}"/>
            </c:ext>
          </c:extLst>
        </c:ser>
        <c:ser>
          <c:idx val="3"/>
          <c:order val="4"/>
          <c:tx>
            <c:strRef>
              <c:f>'Объем рынка'!$K$16</c:f>
              <c:strCache>
                <c:ptCount val="1"/>
                <c:pt idx="0">
                  <c:v>Для неквалифицированных инвесторов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7B43409-9729-493A-9C27-D9FDC0E37A9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D66-4151-83FD-3C0663B786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D371E5F-D3AD-4FDA-96E2-C7344253ED0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D66-4151-83FD-3C0663B786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B0ED423-ED7B-4D37-8CCD-3A8CFAB1DDC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D66-4151-83FD-3C0663B786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E3624A3-2BF0-4ADD-80E9-D05C993652D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D66-4151-83FD-3C0663B786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B76518D-04DB-42B7-9620-C245F46C716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D66-4151-83FD-3C0663B786D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A5E119B-21EF-4D86-B203-8A31814BE74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D66-4151-83FD-3C0663B786D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BC7D058-3F73-4AD5-9162-7EBD6DFE923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D66-4151-83FD-3C0663B78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рынка'!$L$4:$R$4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'Объем рынка'!$L$21:$R$21</c:f>
              <c:numCache>
                <c:formatCode>General</c:formatCode>
                <c:ptCount val="7"/>
                <c:pt idx="0" formatCode="_-* #,##0.0\ _₽_-;\-* #,##0.0\ _₽_-;_-* &quot;-&quot;??\ _₽_-;_-@_-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'Объем рынка'!$L$6:$R$6</c15:f>
                <c15:dlblRangeCache>
                  <c:ptCount val="7"/>
                  <c:pt idx="0">
                    <c:v> 756,1   </c:v>
                  </c:pt>
                  <c:pt idx="1">
                    <c:v>758,8</c:v>
                  </c:pt>
                  <c:pt idx="2">
                    <c:v>775,5</c:v>
                  </c:pt>
                  <c:pt idx="3">
                    <c:v>815,0</c:v>
                  </c:pt>
                  <c:pt idx="4">
                    <c:v>900,8</c:v>
                  </c:pt>
                  <c:pt idx="5">
                    <c:v>916,5</c:v>
                  </c:pt>
                  <c:pt idx="6">
                    <c:v>957,3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2D66-4151-83FD-3C0663B786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604308568"/>
        <c:axId val="604308960"/>
      </c:barChart>
      <c:lineChart>
        <c:grouping val="standard"/>
        <c:varyColors val="0"/>
        <c:ser>
          <c:idx val="5"/>
          <c:order val="5"/>
          <c:tx>
            <c:strRef>
              <c:f>'Объем рынка'!$K$23</c:f>
              <c:strCache>
                <c:ptCount val="1"/>
                <c:pt idx="0">
                  <c:v>Прирост совокупного объема (кв./кв.)</c:v>
                </c:pt>
              </c:strCache>
            </c:strRef>
          </c:tx>
          <c:spPr>
            <a:ln w="28575" cap="rnd">
              <a:solidFill>
                <a:srgbClr val="77787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7787A"/>
              </a:solidFill>
              <a:ln w="9525">
                <a:solidFill>
                  <a:srgbClr val="77787A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'Объем рынка'!$L$16:$R$17</c:f>
              <c:multiLvlStrCache>
                <c:ptCount val="7"/>
                <c:lvl>
                  <c:pt idx="0">
                    <c:v> 315,3   </c:v>
                  </c:pt>
                  <c:pt idx="1">
                    <c:v>318,3</c:v>
                  </c:pt>
                  <c:pt idx="2">
                    <c:v>336,8</c:v>
                  </c:pt>
                  <c:pt idx="3">
                    <c:v>373,7</c:v>
                  </c:pt>
                  <c:pt idx="4">
                    <c:v>454,7</c:v>
                  </c:pt>
                  <c:pt idx="5">
                    <c:v>473,1</c:v>
                  </c:pt>
                  <c:pt idx="6">
                    <c:v>514,4</c:v>
                  </c:pt>
                </c:lvl>
                <c:lvl>
                  <c:pt idx="0">
                    <c:v>31.12.2018</c:v>
                  </c:pt>
                  <c:pt idx="1">
                    <c:v>31.03.2019</c:v>
                  </c:pt>
                  <c:pt idx="2">
                    <c:v>30.06.2019</c:v>
                  </c:pt>
                  <c:pt idx="3">
                    <c:v>30.09.2019</c:v>
                  </c:pt>
                  <c:pt idx="4">
                    <c:v>31.12.2019</c:v>
                  </c:pt>
                  <c:pt idx="5">
                    <c:v>31.03.2020</c:v>
                  </c:pt>
                  <c:pt idx="6">
                    <c:v>31.05.2020</c:v>
                  </c:pt>
                </c:lvl>
              </c:multiLvlStrCache>
            </c:multiLvlStrRef>
          </c:cat>
          <c:val>
            <c:numRef>
              <c:f>'Объем рынка'!$L$23:$R$23</c:f>
              <c:numCache>
                <c:formatCode>0.0%</c:formatCode>
                <c:ptCount val="7"/>
                <c:pt idx="1">
                  <c:v>3.5462353909962996E-3</c:v>
                </c:pt>
                <c:pt idx="2">
                  <c:v>2.2027368355808541E-2</c:v>
                </c:pt>
                <c:pt idx="3">
                  <c:v>5.0842644407107285E-2</c:v>
                </c:pt>
                <c:pt idx="4">
                  <c:v>0.1053873783870749</c:v>
                </c:pt>
                <c:pt idx="5">
                  <c:v>1.7386911485199885E-2</c:v>
                </c:pt>
                <c:pt idx="6">
                  <c:v>4.4536788001990679E-2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D66-4151-83FD-3C0663B7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419048"/>
        <c:axId val="1111420360"/>
      </c:lineChart>
      <c:catAx>
        <c:axId val="604308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4308960"/>
        <c:crosses val="autoZero"/>
        <c:auto val="0"/>
        <c:lblAlgn val="ctr"/>
        <c:lblOffset val="100"/>
        <c:noMultiLvlLbl val="0"/>
      </c:catAx>
      <c:valAx>
        <c:axId val="604308960"/>
        <c:scaling>
          <c:orientation val="minMax"/>
          <c:max val="1300"/>
          <c:min val="0"/>
        </c:scaling>
        <c:delete val="0"/>
        <c:axPos val="l"/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308568"/>
        <c:crosses val="autoZero"/>
        <c:crossBetween val="between"/>
      </c:valAx>
      <c:valAx>
        <c:axId val="1111420360"/>
        <c:scaling>
          <c:orientation val="minMax"/>
          <c:max val="0.10600000000000001"/>
          <c:min val="-0.5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1419048"/>
        <c:crosses val="max"/>
        <c:crossBetween val="between"/>
        <c:majorUnit val="2"/>
      </c:valAx>
      <c:catAx>
        <c:axId val="1111419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1420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1645937080170923E-3"/>
          <c:y val="0.90055663356495019"/>
          <c:w val="0.99234226202469666"/>
          <c:h val="8.3069210686073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605326141099002E-2"/>
          <c:y val="3.5208459519483142E-2"/>
          <c:w val="0.94878934771780199"/>
          <c:h val="0.63991895136486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ОПИФ</c:v>
                </c:pt>
              </c:strCache>
            </c:strRef>
          </c:tx>
          <c:spPr>
            <a:solidFill>
              <a:srgbClr val="0085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Лист1!$B$15:$H$15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Лист1!$B$16:$H$16</c:f>
              <c:numCache>
                <c:formatCode>#,##0</c:formatCode>
                <c:ptCount val="7"/>
                <c:pt idx="0" formatCode="General">
                  <c:v>268</c:v>
                </c:pt>
                <c:pt idx="1">
                  <c:v>267</c:v>
                </c:pt>
                <c:pt idx="2">
                  <c:v>265</c:v>
                </c:pt>
                <c:pt idx="3">
                  <c:v>264</c:v>
                </c:pt>
                <c:pt idx="4">
                  <c:v>255</c:v>
                </c:pt>
                <c:pt idx="5">
                  <c:v>254</c:v>
                </c:pt>
                <c:pt idx="6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2-4068-8896-A4962831DEBE}"/>
            </c:ext>
          </c:extLst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ЗПИФ</c:v>
                </c:pt>
              </c:strCache>
            </c:strRef>
          </c:tx>
          <c:spPr>
            <a:solidFill>
              <a:srgbClr val="85D0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Лист1!$B$15:$H$15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Лист1!$B$17:$H$17</c:f>
              <c:numCache>
                <c:formatCode>#,##0</c:formatCode>
                <c:ptCount val="7"/>
                <c:pt idx="0" formatCode="General">
                  <c:v>269</c:v>
                </c:pt>
                <c:pt idx="1">
                  <c:v>265</c:v>
                </c:pt>
                <c:pt idx="2">
                  <c:v>256</c:v>
                </c:pt>
                <c:pt idx="3">
                  <c:v>250</c:v>
                </c:pt>
                <c:pt idx="4">
                  <c:v>239</c:v>
                </c:pt>
                <c:pt idx="5">
                  <c:v>226</c:v>
                </c:pt>
                <c:pt idx="6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2-4068-8896-A4962831DEBE}"/>
            </c:ext>
          </c:extLst>
        </c:ser>
        <c:ser>
          <c:idx val="2"/>
          <c:order val="2"/>
          <c:tx>
            <c:strRef>
              <c:f>Лист1!$A$18</c:f>
              <c:strCache>
                <c:ptCount val="1"/>
                <c:pt idx="0">
                  <c:v>БПИФ</c:v>
                </c:pt>
              </c:strCache>
            </c:strRef>
          </c:tx>
          <c:spPr>
            <a:solidFill>
              <a:srgbClr val="EB1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Лист1!$B$15:$H$15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Лист1!$B$18:$H$18</c:f>
              <c:numCache>
                <c:formatCode>#,##0</c:formatCode>
                <c:ptCount val="7"/>
                <c:pt idx="0" formatCode="General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21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2-4068-8896-A4962831DEBE}"/>
            </c:ext>
          </c:extLst>
        </c:ser>
        <c:ser>
          <c:idx val="3"/>
          <c:order val="3"/>
          <c:tx>
            <c:strRef>
              <c:f>Лист1!$A$19</c:f>
              <c:strCache>
                <c:ptCount val="1"/>
                <c:pt idx="0">
                  <c:v>ИПИФ</c:v>
                </c:pt>
              </c:strCache>
            </c:strRef>
          </c:tx>
          <c:spPr>
            <a:solidFill>
              <a:srgbClr val="FBA4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Лист1!$B$15:$H$15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Лист1!$B$19:$H$19</c:f>
              <c:numCache>
                <c:formatCode>#,##0</c:formatCode>
                <c:ptCount val="7"/>
                <c:pt idx="0" formatCode="General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2-4068-8896-A4962831D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661320"/>
        <c:axId val="1"/>
      </c:barChart>
      <c:lineChart>
        <c:grouping val="standard"/>
        <c:varyColors val="0"/>
        <c:ser>
          <c:idx val="4"/>
          <c:order val="4"/>
          <c:tx>
            <c:strRef>
              <c:f>Лист1!$A$20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77787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7787A"/>
              </a:solidFill>
              <a:ln w="9525">
                <a:solidFill>
                  <a:srgbClr val="77787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Лист1!$B$15:$H$15</c:f>
              <c:numCache>
                <c:formatCode>m/d/yyyy</c:formatCode>
                <c:ptCount val="7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43982</c:v>
                </c:pt>
              </c:numCache>
            </c:numRef>
          </c:cat>
          <c:val>
            <c:numRef>
              <c:f>Лист1!$B$20:$H$20</c:f>
              <c:numCache>
                <c:formatCode>#,##0</c:formatCode>
                <c:ptCount val="7"/>
                <c:pt idx="0" formatCode="General">
                  <c:v>554</c:v>
                </c:pt>
                <c:pt idx="1">
                  <c:v>550</c:v>
                </c:pt>
                <c:pt idx="2">
                  <c:v>543</c:v>
                </c:pt>
                <c:pt idx="3">
                  <c:v>540</c:v>
                </c:pt>
                <c:pt idx="4">
                  <c:v>525</c:v>
                </c:pt>
                <c:pt idx="5">
                  <c:v>511</c:v>
                </c:pt>
                <c:pt idx="6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92-4068-8896-A4962831D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336613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661320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ax val="600"/>
          <c:min val="2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008863819500404E-2"/>
          <c:y val="0.88009798434217701"/>
          <c:w val="0.94117647058823528"/>
          <c:h val="7.913687597627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0431084389571367E-2"/>
          <c:w val="0.58830121203066577"/>
          <c:h val="0.870975838755607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Классы!$J$7</c:f>
              <c:strCache>
                <c:ptCount val="1"/>
                <c:pt idx="0">
                  <c:v>Недвижимое имущество и имущественные права</c:v>
                </c:pt>
              </c:strCache>
            </c:strRef>
          </c:tx>
          <c:spPr>
            <a:solidFill>
              <a:srgbClr val="0085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Классы!$M$7:$N$7</c:f>
              <c:numCache>
                <c:formatCode>0.0%</c:formatCode>
                <c:ptCount val="2"/>
                <c:pt idx="0">
                  <c:v>0.58973845082515042</c:v>
                </c:pt>
                <c:pt idx="1">
                  <c:v>0.17583031035605695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F-49F8-92DC-6DC38A814009}"/>
            </c:ext>
          </c:extLst>
        </c:ser>
        <c:ser>
          <c:idx val="1"/>
          <c:order val="1"/>
          <c:tx>
            <c:strRef>
              <c:f>Классы!$J$8</c:f>
              <c:strCache>
                <c:ptCount val="1"/>
                <c:pt idx="0">
                  <c:v>Доли в уставных капиталах организаций</c:v>
                </c:pt>
              </c:strCache>
            </c:strRef>
          </c:tx>
          <c:spPr>
            <a:solidFill>
              <a:srgbClr val="85D0ED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DF-49F8-92DC-6DC38A81400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Классы!$M$8:$N$8</c:f>
              <c:numCache>
                <c:formatCode>0.0%</c:formatCode>
                <c:ptCount val="2"/>
                <c:pt idx="0">
                  <c:v>0</c:v>
                </c:pt>
                <c:pt idx="1">
                  <c:v>0.22493426294868316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DF-49F8-92DC-6DC38A814009}"/>
            </c:ext>
          </c:extLst>
        </c:ser>
        <c:ser>
          <c:idx val="2"/>
          <c:order val="2"/>
          <c:tx>
            <c:strRef>
              <c:f>Классы!$J$9</c:f>
              <c:strCache>
                <c:ptCount val="1"/>
                <c:pt idx="0">
                  <c:v>Акции и депозитарные расписки на акции</c:v>
                </c:pt>
              </c:strCache>
            </c:strRef>
          </c:tx>
          <c:spPr>
            <a:solidFill>
              <a:srgbClr val="FBA41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Классы!$M$9:$N$9</c:f>
              <c:numCache>
                <c:formatCode>0.0%</c:formatCode>
                <c:ptCount val="2"/>
                <c:pt idx="0">
                  <c:v>0.1592860668584436</c:v>
                </c:pt>
                <c:pt idx="1">
                  <c:v>0.22225181351915924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DF-49F8-92DC-6DC38A814009}"/>
            </c:ext>
          </c:extLst>
        </c:ser>
        <c:ser>
          <c:idx val="3"/>
          <c:order val="3"/>
          <c:tx>
            <c:strRef>
              <c:f>Классы!$J$10</c:f>
              <c:strCache>
                <c:ptCount val="1"/>
                <c:pt idx="0">
                  <c:v>Паи (акции) российских и зарубежных фондов</c:v>
                </c:pt>
              </c:strCache>
            </c:strRef>
          </c:tx>
          <c:spPr>
            <a:solidFill>
              <a:srgbClr val="FFE1A1"/>
            </a:solidFill>
          </c:spPr>
          <c:invertIfNegative val="0"/>
          <c:dLbls>
            <c:dLbl>
              <c:idx val="0"/>
              <c:layout>
                <c:manualLayout>
                  <c:x val="0.13032298460698141"/>
                  <c:y val="-1.7107610461954876E-2"/>
                </c:manualLayout>
              </c:layout>
              <c:spPr>
                <a:noFill/>
                <a:ln>
                  <a:solidFill>
                    <a:srgbClr val="FFE1A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DF-49F8-92DC-6DC38A81400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Классы!$M$10:$N$10</c:f>
              <c:numCache>
                <c:formatCode>0.0%</c:formatCode>
                <c:ptCount val="2"/>
                <c:pt idx="0">
                  <c:v>1.4090876897549008E-3</c:v>
                </c:pt>
                <c:pt idx="1">
                  <c:v>4.7594948286241043E-2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DF-49F8-92DC-6DC38A814009}"/>
            </c:ext>
          </c:extLst>
        </c:ser>
        <c:ser>
          <c:idx val="4"/>
          <c:order val="4"/>
          <c:tx>
            <c:strRef>
              <c:f>Классы!$J$11</c:f>
              <c:strCache>
                <c:ptCount val="1"/>
                <c:pt idx="0">
                  <c:v>Облигации корпоративные</c:v>
                </c:pt>
              </c:strCache>
            </c:strRef>
          </c:tx>
          <c:spPr>
            <a:solidFill>
              <a:srgbClr val="71A67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Классы!$M$11:$N$11</c:f>
              <c:numCache>
                <c:formatCode>0.0%</c:formatCode>
                <c:ptCount val="2"/>
                <c:pt idx="0">
                  <c:v>8.2861665908839116E-2</c:v>
                </c:pt>
                <c:pt idx="1">
                  <c:v>2.599111022926625E-2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DF-49F8-92DC-6DC38A814009}"/>
            </c:ext>
          </c:extLst>
        </c:ser>
        <c:ser>
          <c:idx val="5"/>
          <c:order val="5"/>
          <c:tx>
            <c:strRef>
              <c:f>Классы!$J$12</c:f>
              <c:strCache>
                <c:ptCount val="1"/>
                <c:pt idx="0">
                  <c:v>Денежные средства на счетах и депозиты</c:v>
                </c:pt>
              </c:strCache>
            </c:strRef>
          </c:tx>
          <c:spPr>
            <a:solidFill>
              <a:srgbClr val="BAC9A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Классы!$M$12:$N$12</c:f>
              <c:numCache>
                <c:formatCode>0.0%</c:formatCode>
                <c:ptCount val="2"/>
                <c:pt idx="0">
                  <c:v>7.9546700243577337E-2</c:v>
                </c:pt>
                <c:pt idx="1">
                  <c:v>9.4312151629475399E-2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DF-49F8-92DC-6DC38A814009}"/>
            </c:ext>
          </c:extLst>
        </c:ser>
        <c:ser>
          <c:idx val="6"/>
          <c:order val="6"/>
          <c:tx>
            <c:strRef>
              <c:f>Классы!$J$13</c:f>
              <c:strCache>
                <c:ptCount val="1"/>
                <c:pt idx="0">
                  <c:v>Займы и кредиты</c:v>
                </c:pt>
              </c:strCache>
            </c:strRef>
          </c:tx>
          <c:spPr>
            <a:solidFill>
              <a:srgbClr val="F6B1A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F-49F8-92DC-6DC38A81400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Классы!$M$13:$N$13</c:f>
              <c:numCache>
                <c:formatCode>0.0%</c:formatCode>
                <c:ptCount val="2"/>
                <c:pt idx="0">
                  <c:v>0</c:v>
                </c:pt>
                <c:pt idx="1">
                  <c:v>9.3601778868906693E-2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DF-49F8-92DC-6DC38A814009}"/>
            </c:ext>
          </c:extLst>
        </c:ser>
        <c:ser>
          <c:idx val="7"/>
          <c:order val="7"/>
          <c:tx>
            <c:strRef>
              <c:f>Классы!$J$14</c:f>
              <c:strCache>
                <c:ptCount val="1"/>
                <c:pt idx="0">
                  <c:v>Государственные ценные бумаги</c:v>
                </c:pt>
              </c:strCache>
            </c:strRef>
          </c:tx>
          <c:spPr>
            <a:solidFill>
              <a:srgbClr val="EB1D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Классы!$M$14:$N$14</c:f>
              <c:numCache>
                <c:formatCode>0.0%</c:formatCode>
                <c:ptCount val="2"/>
                <c:pt idx="0">
                  <c:v>2.8303347225920861E-2</c:v>
                </c:pt>
                <c:pt idx="1">
                  <c:v>3.4716337870327296E-2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DF-49F8-92DC-6DC38A814009}"/>
            </c:ext>
          </c:extLst>
        </c:ser>
        <c:ser>
          <c:idx val="8"/>
          <c:order val="8"/>
          <c:tx>
            <c:strRef>
              <c:f>Классы!$J$15</c:f>
              <c:strCache>
                <c:ptCount val="1"/>
                <c:pt idx="0">
                  <c:v>Облигации субфедеральные и муниципальные</c:v>
                </c:pt>
              </c:strCache>
            </c:strRef>
          </c:tx>
          <c:spPr>
            <a:solidFill>
              <a:srgbClr val="8F87B8"/>
            </a:solidFill>
          </c:spPr>
          <c:invertIfNegative val="0"/>
          <c:dLbls>
            <c:dLbl>
              <c:idx val="0"/>
              <c:layout>
                <c:manualLayout>
                  <c:x val="0.12158898614412124"/>
                  <c:y val="-5.83745268273467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8DF-49F8-92DC-6DC38A814009}"/>
                </c:ext>
              </c:extLst>
            </c:dLbl>
            <c:dLbl>
              <c:idx val="1"/>
              <c:layout>
                <c:manualLayout>
                  <c:x val="0.12158898614412114"/>
                  <c:y val="-5.83745268273468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8DF-49F8-92DC-6DC38A814009}"/>
                </c:ext>
              </c:extLst>
            </c:dLbl>
            <c:spPr>
              <a:noFill/>
              <a:ln>
                <a:solidFill>
                  <a:srgbClr val="8F87B8"/>
                </a:solidFill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Классы!$M$15:$N$15</c:f>
              <c:numCache>
                <c:formatCode>0.0%</c:formatCode>
                <c:ptCount val="2"/>
                <c:pt idx="0">
                  <c:v>3.4954560195311281E-3</c:v>
                </c:pt>
                <c:pt idx="1">
                  <c:v>5.8076979306837407E-3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DF-49F8-92DC-6DC38A814009}"/>
            </c:ext>
          </c:extLst>
        </c:ser>
        <c:ser>
          <c:idx val="9"/>
          <c:order val="9"/>
          <c:tx>
            <c:strRef>
              <c:f>Классы!$J$16</c:f>
              <c:strCache>
                <c:ptCount val="1"/>
                <c:pt idx="0">
                  <c:v>Облигации с ипотечным покрытием</c:v>
                </c:pt>
              </c:strCache>
            </c:strRef>
          </c:tx>
          <c:spPr>
            <a:solidFill>
              <a:srgbClr val="BC4885"/>
            </a:solidFill>
          </c:spPr>
          <c:invertIfNegative val="0"/>
          <c:dLbls>
            <c:dLbl>
              <c:idx val="0"/>
              <c:layout>
                <c:manualLayout>
                  <c:x val="-2.5330746157084097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8DF-49F8-92DC-6DC38A81400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DF-49F8-92DC-6DC38A814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Классы!$M$16:$N$16</c:f>
              <c:numCache>
                <c:formatCode>0.0%</c:formatCode>
                <c:ptCount val="2"/>
                <c:pt idx="0">
                  <c:v>3.0458419053409451E-2</c:v>
                </c:pt>
                <c:pt idx="1">
                  <c:v>2.9168328263509669E-4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DF-49F8-92DC-6DC38A814009}"/>
            </c:ext>
          </c:extLst>
        </c:ser>
        <c:ser>
          <c:idx val="10"/>
          <c:order val="10"/>
          <c:tx>
            <c:strRef>
              <c:f>Классы!$J$17</c:f>
              <c:strCache>
                <c:ptCount val="1"/>
                <c:pt idx="0">
                  <c:v>Прочие активы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Классы!$M$5:$N$5</c:f>
              <c:strCache>
                <c:ptCount val="2"/>
                <c:pt idx="0">
                  <c:v>ЗПИФ
для неквалифицированных
инвесторов</c:v>
                </c:pt>
                <c:pt idx="1">
                  <c:v>ЗПИФ
для квалифицированных
инвесторов</c:v>
                </c:pt>
              </c:strCache>
            </c:strRef>
          </c:cat>
          <c:val>
            <c:numRef>
              <c:f>Классы!$M$17:$N$17</c:f>
              <c:numCache>
                <c:formatCode>0.0%</c:formatCode>
                <c:ptCount val="2"/>
                <c:pt idx="0">
                  <c:v>2.4900806175372943E-2</c:v>
                </c:pt>
                <c:pt idx="1">
                  <c:v>7.4667905078565036E-2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8DF-49F8-92DC-6DC38A8140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100"/>
        <c:axId val="208561136"/>
        <c:axId val="208561528"/>
      </c:barChart>
      <c:catAx>
        <c:axId val="20856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8561528"/>
        <c:crosses val="autoZero"/>
        <c:auto val="1"/>
        <c:lblAlgn val="ctr"/>
        <c:lblOffset val="100"/>
        <c:noMultiLvlLbl val="0"/>
      </c:catAx>
      <c:valAx>
        <c:axId val="20856152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856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15893021074995"/>
          <c:y val="2.3264776971387061E-3"/>
          <c:w val="0.39996260266648626"/>
          <c:h val="0.99767351997666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681467766917"/>
          <c:y val="3.16573085682283E-2"/>
          <c:w val="0.89253257186826918"/>
          <c:h val="0.719527397426758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Комбинированный ЗПИФ</c:v>
                </c:pt>
              </c:strCache>
            </c:strRef>
          </c:tx>
          <c:spPr>
            <a:solidFill>
              <a:srgbClr val="0085B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3792CDA-562E-4ADF-99CB-65F79223BF9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146-4D6B-8727-612BF1D122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6-4D6B-8727-612BF1D12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Лист1!$G$6:$H$6</c:f>
              <c:strCache>
                <c:ptCount val="2"/>
                <c:pt idx="0">
                  <c:v>ЗПИФ
для квалифицированных
инвесторов</c:v>
                </c:pt>
                <c:pt idx="1">
                  <c:v>ЗПИФ
для неквалифицированных
инвесторов</c:v>
                </c:pt>
              </c:strCache>
            </c:strRef>
          </c:cat>
          <c:val>
            <c:numRef>
              <c:f>Лист1!$G$7:$H$7</c:f>
              <c:numCache>
                <c:formatCode>_(* #,##0.00_);_(* \(#,##0.00\);_(* "-"??_);_(@_)</c:formatCode>
                <c:ptCount val="2"/>
                <c:pt idx="0">
                  <c:v>2640328489829.3086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Лист1!$G$14:$H$14</c15:f>
                <c15:dlblRangeCache>
                  <c:ptCount val="2"/>
                  <c:pt idx="0">
                    <c:v>82%</c:v>
                  </c:pt>
                  <c:pt idx="1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C146-4D6B-8727-612BF1D122C3}"/>
            </c:ext>
          </c:extLst>
        </c:ser>
        <c:ser>
          <c:idx val="1"/>
          <c:order val="1"/>
          <c:tx>
            <c:strRef>
              <c:f>Лист1!$F$8</c:f>
              <c:strCache>
                <c:ptCount val="1"/>
                <c:pt idx="0">
                  <c:v>ЗПИФ недвижимости</c:v>
                </c:pt>
              </c:strCache>
            </c:strRef>
          </c:tx>
          <c:spPr>
            <a:solidFill>
              <a:srgbClr val="85D0ED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F7FE788-9508-41C7-B60C-A8C391A42A1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146-4D6B-8727-612BF1D122C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04E4BDC-8786-4835-A044-1736F3017CF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146-4D6B-8727-612BF1D12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Лист1!$G$6:$H$6</c:f>
              <c:strCache>
                <c:ptCount val="2"/>
                <c:pt idx="0">
                  <c:v>ЗПИФ
для квалифицированных
инвесторов</c:v>
                </c:pt>
                <c:pt idx="1">
                  <c:v>ЗПИФ
для неквалифицированных
инвесторов</c:v>
                </c:pt>
              </c:strCache>
            </c:strRef>
          </c:cat>
          <c:val>
            <c:numRef>
              <c:f>Лист1!$G$8:$H$8</c:f>
              <c:numCache>
                <c:formatCode>_(* #,##0.00_);_(* \(#,##0.00\);_(* "-"??_);_(@_)</c:formatCode>
                <c:ptCount val="2"/>
                <c:pt idx="0">
                  <c:v>222556438148.24307</c:v>
                </c:pt>
                <c:pt idx="1">
                  <c:v>195601185485.28064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Лист1!$G$15:$H$15</c15:f>
                <c15:dlblRangeCache>
                  <c:ptCount val="2"/>
                  <c:pt idx="0">
                    <c:v>7%</c:v>
                  </c:pt>
                  <c:pt idx="1">
                    <c:v>47%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146-4D6B-8727-612BF1D122C3}"/>
            </c:ext>
          </c:extLst>
        </c:ser>
        <c:ser>
          <c:idx val="2"/>
          <c:order val="2"/>
          <c:tx>
            <c:strRef>
              <c:f>Лист1!$F$9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BA41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093CDF3-1D78-4154-8451-CDB8D4831FB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146-4D6B-8727-612BF1D122C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F1BE27D-8E82-4408-9D02-3D0047B7782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146-4D6B-8727-612BF1D12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Лист1!$G$6:$H$6</c:f>
              <c:strCache>
                <c:ptCount val="2"/>
                <c:pt idx="0">
                  <c:v>ЗПИФ
для квалифицированных
инвесторов</c:v>
                </c:pt>
                <c:pt idx="1">
                  <c:v>ЗПИФ
для неквалифицированных
инвесторов</c:v>
                </c:pt>
              </c:strCache>
            </c:strRef>
          </c:cat>
          <c:val>
            <c:numRef>
              <c:f>Лист1!$G$9:$H$9</c:f>
              <c:numCache>
                <c:formatCode>_(* #,##0.00_);_(* \(#,##0.00\);_(* "-"??_);_(@_)</c:formatCode>
                <c:ptCount val="2"/>
                <c:pt idx="0">
                  <c:v>359211028049.53729</c:v>
                </c:pt>
                <c:pt idx="1">
                  <c:v>218480821675.80011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Лист1!$G$16:$H$16</c15:f>
                <c15:dlblRangeCache>
                  <c:ptCount val="2"/>
                  <c:pt idx="0">
                    <c:v>11%</c:v>
                  </c:pt>
                  <c:pt idx="1">
                    <c:v>53%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C146-4D6B-8727-612BF1D122C3}"/>
            </c:ext>
          </c:extLst>
        </c:ser>
        <c:ser>
          <c:idx val="3"/>
          <c:order val="3"/>
          <c:tx>
            <c:strRef>
              <c:f>Лист1!$F$10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35760E5-6C79-4DAE-A3F4-322F4281C39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146-4D6B-8727-612BF1D122C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342EEAB-E6C2-45BC-89B2-6F0CFBA19CB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146-4D6B-8727-612BF1D12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Лист1!$G$6:$H$6</c:f>
              <c:strCache>
                <c:ptCount val="2"/>
                <c:pt idx="0">
                  <c:v>ЗПИФ
для квалифицированных
инвесторов</c:v>
                </c:pt>
                <c:pt idx="1">
                  <c:v>ЗПИФ
для неквалифицированных
инвесторов</c:v>
                </c:pt>
              </c:strCache>
            </c:strRef>
          </c:cat>
          <c:val>
            <c:numRef>
              <c:f>Лист1!$G$10:$H$10</c:f>
              <c:numCache>
                <c:formatCode>_(* #,##0.00_);_(* \(#,##0.00\);_(* "-"??_);_(@_)</c:formatCode>
                <c:ptCount val="2"/>
                <c:pt idx="0">
                  <c:v>270000000000</c:v>
                </c:pt>
                <c:pt idx="1">
                  <c:v>270000000000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Лист1!$G$17:$H$17</c15:f>
                <c15:dlblRangeCache>
                  <c:ptCount val="2"/>
                  <c:pt idx="0">
                    <c:v> 3 222,1   </c:v>
                  </c:pt>
                  <c:pt idx="1">
                    <c:v> 414,5  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146-4D6B-8727-612BF1D122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040184"/>
        <c:axId val="160039792"/>
      </c:barChart>
      <c:catAx>
        <c:axId val="16004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39792"/>
        <c:crosses val="autoZero"/>
        <c:auto val="1"/>
        <c:lblAlgn val="ctr"/>
        <c:lblOffset val="100"/>
        <c:noMultiLvlLbl val="0"/>
      </c:catAx>
      <c:valAx>
        <c:axId val="160039792"/>
        <c:scaling>
          <c:orientation val="minMax"/>
          <c:max val="3500000000000"/>
          <c:min val="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4018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7184674671677749"/>
          <c:y val="3.7863962565622009E-2"/>
          <c:w val="0.3527777777777778"/>
          <c:h val="0.42653670762697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B7B05-0EDB-427B-B5A3-B515E9D720B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78FEB0C4-4706-4F5E-87A7-68EE1BE18267}">
      <dgm:prSet custT="1"/>
      <dgm:spPr>
        <a:solidFill>
          <a:srgbClr val="D9F5FB"/>
        </a:solidFill>
      </dgm:spPr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2021</a:t>
          </a:r>
        </a:p>
      </dgm:t>
    </dgm:pt>
    <dgm:pt modelId="{C3882ED6-7DC9-4F55-83BC-2D0137A8DA6A}" type="parTrans" cxnId="{2F65A9BA-B200-4A1E-8F0E-23748050A76C}">
      <dgm:prSet/>
      <dgm:spPr/>
      <dgm:t>
        <a:bodyPr/>
        <a:lstStyle/>
        <a:p>
          <a:endParaRPr lang="ru-RU"/>
        </a:p>
      </dgm:t>
    </dgm:pt>
    <dgm:pt modelId="{485EC045-28A8-4574-A6C0-A350606BF62F}" type="sibTrans" cxnId="{2F65A9BA-B200-4A1E-8F0E-23748050A76C}">
      <dgm:prSet/>
      <dgm:spPr/>
      <dgm:t>
        <a:bodyPr/>
        <a:lstStyle/>
        <a:p>
          <a:endParaRPr lang="ru-RU"/>
        </a:p>
      </dgm:t>
    </dgm:pt>
    <dgm:pt modelId="{DEEBCD28-E428-4C03-8750-26E7F001CCB5}">
      <dgm:prSet custT="1"/>
      <dgm:spPr>
        <a:solidFill>
          <a:srgbClr val="D9F5FB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II 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кв. 2020</a:t>
          </a:r>
        </a:p>
      </dgm:t>
    </dgm:pt>
    <dgm:pt modelId="{527F7558-412C-4B17-BF4F-DCFA0644A320}" type="parTrans" cxnId="{64F84562-7F40-40F1-A47A-6076292767AC}">
      <dgm:prSet/>
      <dgm:spPr/>
      <dgm:t>
        <a:bodyPr/>
        <a:lstStyle/>
        <a:p>
          <a:endParaRPr lang="ru-RU"/>
        </a:p>
      </dgm:t>
    </dgm:pt>
    <dgm:pt modelId="{B9DB3DC0-A31B-4F26-A63F-3E192F5F48F0}" type="sibTrans" cxnId="{64F84562-7F40-40F1-A47A-6076292767AC}">
      <dgm:prSet/>
      <dgm:spPr/>
      <dgm:t>
        <a:bodyPr/>
        <a:lstStyle/>
        <a:p>
          <a:endParaRPr lang="ru-RU"/>
        </a:p>
      </dgm:t>
    </dgm:pt>
    <dgm:pt modelId="{E1C27821-A7AD-45F1-882F-4F200232B2C7}">
      <dgm:prSet custT="1"/>
      <dgm:spPr>
        <a:solidFill>
          <a:srgbClr val="D9F5FB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IV 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кв. 2020</a:t>
          </a:r>
        </a:p>
      </dgm:t>
    </dgm:pt>
    <dgm:pt modelId="{7B7E7535-F3DA-49F5-9F4A-BCE173379BC6}" type="parTrans" cxnId="{07DDAA80-4C8D-49D0-B9FD-FC2796473EB5}">
      <dgm:prSet/>
      <dgm:spPr/>
      <dgm:t>
        <a:bodyPr/>
        <a:lstStyle/>
        <a:p>
          <a:endParaRPr lang="ru-RU"/>
        </a:p>
      </dgm:t>
    </dgm:pt>
    <dgm:pt modelId="{7971C50F-671F-4D44-8EB0-3D5F7E032D1F}" type="sibTrans" cxnId="{07DDAA80-4C8D-49D0-B9FD-FC2796473EB5}">
      <dgm:prSet/>
      <dgm:spPr/>
      <dgm:t>
        <a:bodyPr/>
        <a:lstStyle/>
        <a:p>
          <a:endParaRPr lang="ru-RU"/>
        </a:p>
      </dgm:t>
    </dgm:pt>
    <dgm:pt modelId="{5C42E8E0-7A3F-44A1-AE04-E8D77DFDD2ED}">
      <dgm:prSet custT="1"/>
      <dgm:spPr/>
      <dgm:t>
        <a:bodyPr/>
        <a:lstStyle/>
        <a:p>
          <a:pPr algn="just"/>
          <a:r>
            <a:rPr lang="ru-RU" sz="1700" dirty="0">
              <a:solidFill>
                <a:schemeClr val="tx1"/>
              </a:solidFill>
            </a:rPr>
            <a:t>Установление требований к управлению конфликтом интересов УК и СД </a:t>
          </a:r>
          <a:r>
            <a:rPr lang="ru-RU" sz="1700" i="1" dirty="0">
              <a:solidFill>
                <a:schemeClr val="tx1"/>
              </a:solidFill>
            </a:rPr>
            <a:t>(срок вступления в силу акта – 01.04.2021).</a:t>
          </a:r>
        </a:p>
      </dgm:t>
    </dgm:pt>
    <dgm:pt modelId="{8D199F8E-747A-411E-B5C1-6A324773F8DF}" type="parTrans" cxnId="{B21E418B-EA07-43BD-85F0-9B3AD71EF212}">
      <dgm:prSet/>
      <dgm:spPr/>
      <dgm:t>
        <a:bodyPr/>
        <a:lstStyle/>
        <a:p>
          <a:endParaRPr lang="ru-RU"/>
        </a:p>
      </dgm:t>
    </dgm:pt>
    <dgm:pt modelId="{4A4B337E-AA34-4B6E-B852-91AA57FFCA2D}" type="sibTrans" cxnId="{B21E418B-EA07-43BD-85F0-9B3AD71EF212}">
      <dgm:prSet/>
      <dgm:spPr/>
      <dgm:t>
        <a:bodyPr/>
        <a:lstStyle/>
        <a:p>
          <a:endParaRPr lang="ru-RU"/>
        </a:p>
      </dgm:t>
    </dgm:pt>
    <dgm:pt modelId="{F058E514-104B-4D21-8238-CA1C752F371B}">
      <dgm:prSet custT="1"/>
      <dgm:spPr/>
      <dgm:t>
        <a:bodyPr/>
        <a:lstStyle/>
        <a:p>
          <a:pPr algn="just"/>
          <a:r>
            <a:rPr lang="ru-RU" sz="1700" strike="noStrike" dirty="0">
              <a:solidFill>
                <a:schemeClr val="tx1"/>
              </a:solidFill>
            </a:rPr>
            <a:t>Установление требований к правилам доверительного управления ПИФ для квалифицированных инвесторов </a:t>
          </a:r>
          <a:r>
            <a:rPr lang="ru-RU" sz="1700" i="1" strike="noStrike" dirty="0">
              <a:solidFill>
                <a:schemeClr val="tx1"/>
              </a:solidFill>
            </a:rPr>
            <a:t>(срок вступления в силу изменений 156-ФЗ – 01.02.2021).</a:t>
          </a:r>
          <a:endParaRPr lang="ru-RU" sz="1700" dirty="0">
            <a:solidFill>
              <a:schemeClr val="accent1">
                <a:lumMod val="50000"/>
              </a:schemeClr>
            </a:solidFill>
          </a:endParaRPr>
        </a:p>
      </dgm:t>
    </dgm:pt>
    <dgm:pt modelId="{9CD81FC3-DCE4-4360-956F-18EB4FD68638}" type="parTrans" cxnId="{1684A10D-4C1B-4DA7-A040-8538323E60ED}">
      <dgm:prSet/>
      <dgm:spPr/>
      <dgm:t>
        <a:bodyPr/>
        <a:lstStyle/>
        <a:p>
          <a:endParaRPr lang="ru-RU"/>
        </a:p>
      </dgm:t>
    </dgm:pt>
    <dgm:pt modelId="{58B1DD0F-84C2-4200-AA8B-03B1F2120265}" type="sibTrans" cxnId="{1684A10D-4C1B-4DA7-A040-8538323E60ED}">
      <dgm:prSet/>
      <dgm:spPr/>
      <dgm:t>
        <a:bodyPr/>
        <a:lstStyle/>
        <a:p>
          <a:endParaRPr lang="ru-RU"/>
        </a:p>
      </dgm:t>
    </dgm:pt>
    <dgm:pt modelId="{013FBD2A-E716-4C7A-BBD2-A63C5234AA84}">
      <dgm:prSet custT="1"/>
      <dgm:spPr/>
      <dgm:t>
        <a:bodyPr/>
        <a:lstStyle/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700" b="0" dirty="0">
            <a:solidFill>
              <a:schemeClr val="tx1"/>
            </a:solidFill>
          </a:endParaRPr>
        </a:p>
      </dgm:t>
    </dgm:pt>
    <dgm:pt modelId="{BD8D7135-6577-4CB6-A40F-7030993F2B51}" type="parTrans" cxnId="{0E81DF8D-6B5E-45FF-A003-127C31965198}">
      <dgm:prSet/>
      <dgm:spPr/>
      <dgm:t>
        <a:bodyPr/>
        <a:lstStyle/>
        <a:p>
          <a:endParaRPr lang="ru-RU"/>
        </a:p>
      </dgm:t>
    </dgm:pt>
    <dgm:pt modelId="{2788410D-D52C-4B6C-AF30-F2BE6A392AC2}" type="sibTrans" cxnId="{0E81DF8D-6B5E-45FF-A003-127C31965198}">
      <dgm:prSet/>
      <dgm:spPr/>
      <dgm:t>
        <a:bodyPr/>
        <a:lstStyle/>
        <a:p>
          <a:endParaRPr lang="ru-RU"/>
        </a:p>
      </dgm:t>
    </dgm:pt>
    <dgm:pt modelId="{07C8D293-8854-4AB1-9B85-68C5A056710B}">
      <dgm:prSet custT="1"/>
      <dgm:spPr/>
      <dgm:t>
        <a:bodyPr/>
        <a:lstStyle/>
        <a:p>
          <a:pPr algn="just"/>
          <a:r>
            <a:rPr lang="ru-RU" sz="1700" strike="noStrike" dirty="0">
              <a:solidFill>
                <a:schemeClr val="tx1"/>
              </a:solidFill>
            </a:rPr>
            <a:t>Установление требований к правилам выдела имущества, составляющего БПИФ и ПИФ для квалифицированных инвесторов, в связи с погашением паев ПИФ </a:t>
          </a:r>
          <a:r>
            <a:rPr lang="ru-RU" sz="1700" i="1" strike="noStrike" dirty="0">
              <a:solidFill>
                <a:schemeClr val="tx1"/>
              </a:solidFill>
            </a:rPr>
            <a:t>(срок вступления в силу изменений 156-ФЗ – 01.02.2021)</a:t>
          </a:r>
          <a:r>
            <a:rPr lang="ru-RU" sz="1700" strike="noStrike" dirty="0">
              <a:solidFill>
                <a:schemeClr val="tx1"/>
              </a:solidFill>
            </a:rPr>
            <a:t>.</a:t>
          </a:r>
          <a:endParaRPr lang="ru-RU" sz="1700" dirty="0">
            <a:solidFill>
              <a:schemeClr val="accent1">
                <a:lumMod val="50000"/>
              </a:schemeClr>
            </a:solidFill>
          </a:endParaRPr>
        </a:p>
      </dgm:t>
    </dgm:pt>
    <dgm:pt modelId="{54905847-BE07-46A6-96A3-504EC0696591}" type="parTrans" cxnId="{9516B87D-6227-452A-A29C-AF6979F3818C}">
      <dgm:prSet/>
      <dgm:spPr/>
      <dgm:t>
        <a:bodyPr/>
        <a:lstStyle/>
        <a:p>
          <a:endParaRPr lang="ru-RU"/>
        </a:p>
      </dgm:t>
    </dgm:pt>
    <dgm:pt modelId="{766BBEB8-D6AE-4575-8B6D-E042B9323A75}" type="sibTrans" cxnId="{9516B87D-6227-452A-A29C-AF6979F3818C}">
      <dgm:prSet/>
      <dgm:spPr/>
      <dgm:t>
        <a:bodyPr/>
        <a:lstStyle/>
        <a:p>
          <a:endParaRPr lang="ru-RU"/>
        </a:p>
      </dgm:t>
    </dgm:pt>
    <dgm:pt modelId="{8E11AAF9-70DD-4371-89BD-706F7D739EB1}">
      <dgm:prSet custT="1"/>
      <dgm:spPr/>
      <dgm:t>
        <a:bodyPr/>
        <a:lstStyle/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dirty="0">
            <a:solidFill>
              <a:schemeClr val="tx1"/>
            </a:solidFill>
          </a:endParaRPr>
        </a:p>
      </dgm:t>
    </dgm:pt>
    <dgm:pt modelId="{52F49CBC-C65E-4503-9815-4C4466F92395}" type="parTrans" cxnId="{111B274C-43C6-4C54-AE52-56A1D8965429}">
      <dgm:prSet/>
      <dgm:spPr/>
      <dgm:t>
        <a:bodyPr/>
        <a:lstStyle/>
        <a:p>
          <a:endParaRPr lang="ru-RU"/>
        </a:p>
      </dgm:t>
    </dgm:pt>
    <dgm:pt modelId="{F015BB4F-5D11-4C74-8399-ACFD2B376A72}" type="sibTrans" cxnId="{111B274C-43C6-4C54-AE52-56A1D8965429}">
      <dgm:prSet/>
      <dgm:spPr/>
      <dgm:t>
        <a:bodyPr/>
        <a:lstStyle/>
        <a:p>
          <a:endParaRPr lang="ru-RU"/>
        </a:p>
      </dgm:t>
    </dgm:pt>
    <dgm:pt modelId="{54AB4829-FF4F-4AB3-81AE-04D54A7E1A8D}">
      <dgm:prSet custT="1"/>
      <dgm:spPr/>
      <dgm:t>
        <a:bodyPr/>
        <a:lstStyle/>
        <a:p>
          <a:pPr algn="just"/>
          <a:r>
            <a:rPr lang="ru-RU" sz="1700" b="0" dirty="0"/>
            <a:t>Установление требований к правилам доверительного управления ПИФ для неквалифицированных инвесторов </a:t>
          </a:r>
          <a:r>
            <a:rPr lang="ru-RU" sz="1700" b="0" i="1" dirty="0"/>
            <a:t>(срок вступления в силу изменений 156-ФЗ – 01.02.2022)</a:t>
          </a:r>
          <a:r>
            <a:rPr lang="ru-RU" sz="1700" b="0" dirty="0"/>
            <a:t>.</a:t>
          </a:r>
        </a:p>
      </dgm:t>
    </dgm:pt>
    <dgm:pt modelId="{6D680A22-55ED-4A76-9813-090D4A19A71C}" type="parTrans" cxnId="{5207730E-4074-483B-9295-A92D90AB7CEF}">
      <dgm:prSet/>
      <dgm:spPr/>
      <dgm:t>
        <a:bodyPr/>
        <a:lstStyle/>
        <a:p>
          <a:endParaRPr lang="ru-RU"/>
        </a:p>
      </dgm:t>
    </dgm:pt>
    <dgm:pt modelId="{B303F75D-AEA5-4A20-93D0-675E2D6BF22C}" type="sibTrans" cxnId="{5207730E-4074-483B-9295-A92D90AB7CEF}">
      <dgm:prSet/>
      <dgm:spPr/>
      <dgm:t>
        <a:bodyPr/>
        <a:lstStyle/>
        <a:p>
          <a:endParaRPr lang="ru-RU"/>
        </a:p>
      </dgm:t>
    </dgm:pt>
    <dgm:pt modelId="{D06469F0-9408-4583-B299-336718230024}" type="pres">
      <dgm:prSet presAssocID="{F77B7B05-0EDB-427B-B5A3-B515E9D720B5}" presName="linearFlow" presStyleCnt="0">
        <dgm:presLayoutVars>
          <dgm:dir/>
          <dgm:animLvl val="lvl"/>
          <dgm:resizeHandles val="exact"/>
        </dgm:presLayoutVars>
      </dgm:prSet>
      <dgm:spPr/>
    </dgm:pt>
    <dgm:pt modelId="{4E42EE0A-664C-416F-AD95-02CF0FE7CBBE}" type="pres">
      <dgm:prSet presAssocID="{DEEBCD28-E428-4C03-8750-26E7F001CCB5}" presName="composite" presStyleCnt="0"/>
      <dgm:spPr/>
    </dgm:pt>
    <dgm:pt modelId="{80D3CD18-F39B-437D-967A-77046106ABE0}" type="pres">
      <dgm:prSet presAssocID="{DEEBCD28-E428-4C03-8750-26E7F001CC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5CD86-C701-4B5A-88F2-FC81A5339E7D}" type="pres">
      <dgm:prSet presAssocID="{DEEBCD28-E428-4C03-8750-26E7F001CC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75ACF-44CC-4B23-849B-BFD26A82629E}" type="pres">
      <dgm:prSet presAssocID="{B9DB3DC0-A31B-4F26-A63F-3E192F5F48F0}" presName="sp" presStyleCnt="0"/>
      <dgm:spPr/>
    </dgm:pt>
    <dgm:pt modelId="{B07ADA55-000D-423C-BC0B-3E866E727FB1}" type="pres">
      <dgm:prSet presAssocID="{E1C27821-A7AD-45F1-882F-4F200232B2C7}" presName="composite" presStyleCnt="0"/>
      <dgm:spPr/>
    </dgm:pt>
    <dgm:pt modelId="{AB115324-2EEB-4DBD-A72C-E4B51257DBBA}" type="pres">
      <dgm:prSet presAssocID="{E1C27821-A7AD-45F1-882F-4F200232B2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D8F71-C318-42DE-A9DC-EF52FA745C79}" type="pres">
      <dgm:prSet presAssocID="{E1C27821-A7AD-45F1-882F-4F200232B2C7}" presName="descendantText" presStyleLbl="alignAcc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74BCF-7FA3-4814-84C0-7B57FFD3441F}" type="pres">
      <dgm:prSet presAssocID="{7971C50F-671F-4D44-8EB0-3D5F7E032D1F}" presName="sp" presStyleCnt="0"/>
      <dgm:spPr/>
    </dgm:pt>
    <dgm:pt modelId="{E716E3DC-53CD-41FC-AA17-D68C29C286C1}" type="pres">
      <dgm:prSet presAssocID="{78FEB0C4-4706-4F5E-87A7-68EE1BE18267}" presName="composite" presStyleCnt="0"/>
      <dgm:spPr/>
    </dgm:pt>
    <dgm:pt modelId="{8838677C-FB5C-4518-9055-D3DFE9FBCCC5}" type="pres">
      <dgm:prSet presAssocID="{78FEB0C4-4706-4F5E-87A7-68EE1BE182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56298-3AF4-4C12-841C-9C99A6C1B863}" type="pres">
      <dgm:prSet presAssocID="{78FEB0C4-4706-4F5E-87A7-68EE1BE18267}" presName="descendantText" presStyleLbl="alignAcc1" presStyleIdx="2" presStyleCnt="3" custScaleY="105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DAA80-4C8D-49D0-B9FD-FC2796473EB5}" srcId="{F77B7B05-0EDB-427B-B5A3-B515E9D720B5}" destId="{E1C27821-A7AD-45F1-882F-4F200232B2C7}" srcOrd="1" destOrd="0" parTransId="{7B7E7535-F3DA-49F5-9F4A-BCE173379BC6}" sibTransId="{7971C50F-671F-4D44-8EB0-3D5F7E032D1F}"/>
    <dgm:cxn modelId="{1684A10D-4C1B-4DA7-A040-8538323E60ED}" srcId="{E1C27821-A7AD-45F1-882F-4F200232B2C7}" destId="{F058E514-104B-4D21-8238-CA1C752F371B}" srcOrd="0" destOrd="0" parTransId="{9CD81FC3-DCE4-4360-956F-18EB4FD68638}" sibTransId="{58B1DD0F-84C2-4200-AA8B-03B1F2120265}"/>
    <dgm:cxn modelId="{B21E418B-EA07-43BD-85F0-9B3AD71EF212}" srcId="{DEEBCD28-E428-4C03-8750-26E7F001CCB5}" destId="{5C42E8E0-7A3F-44A1-AE04-E8D77DFDD2ED}" srcOrd="0" destOrd="0" parTransId="{8D199F8E-747A-411E-B5C1-6A324773F8DF}" sibTransId="{4A4B337E-AA34-4B6E-B852-91AA57FFCA2D}"/>
    <dgm:cxn modelId="{E653AB69-9799-43A4-864B-90AFEA98B5A2}" type="presOf" srcId="{DEEBCD28-E428-4C03-8750-26E7F001CCB5}" destId="{80D3CD18-F39B-437D-967A-77046106ABE0}" srcOrd="0" destOrd="0" presId="urn:microsoft.com/office/officeart/2005/8/layout/chevron2"/>
    <dgm:cxn modelId="{111B274C-43C6-4C54-AE52-56A1D8965429}" srcId="{78FEB0C4-4706-4F5E-87A7-68EE1BE18267}" destId="{8E11AAF9-70DD-4371-89BD-706F7D739EB1}" srcOrd="2" destOrd="0" parTransId="{52F49CBC-C65E-4503-9815-4C4466F92395}" sibTransId="{F015BB4F-5D11-4C74-8399-ACFD2B376A72}"/>
    <dgm:cxn modelId="{3C16E7A7-6406-487D-9087-AAE25EBC396B}" type="presOf" srcId="{E1C27821-A7AD-45F1-882F-4F200232B2C7}" destId="{AB115324-2EEB-4DBD-A72C-E4B51257DBBA}" srcOrd="0" destOrd="0" presId="urn:microsoft.com/office/officeart/2005/8/layout/chevron2"/>
    <dgm:cxn modelId="{0F634A62-D30A-478A-A4B3-0FDEB29DC6B9}" type="presOf" srcId="{78FEB0C4-4706-4F5E-87A7-68EE1BE18267}" destId="{8838677C-FB5C-4518-9055-D3DFE9FBCCC5}" srcOrd="0" destOrd="0" presId="urn:microsoft.com/office/officeart/2005/8/layout/chevron2"/>
    <dgm:cxn modelId="{9516B87D-6227-452A-A29C-AF6979F3818C}" srcId="{E1C27821-A7AD-45F1-882F-4F200232B2C7}" destId="{07C8D293-8854-4AB1-9B85-68C5A056710B}" srcOrd="1" destOrd="0" parTransId="{54905847-BE07-46A6-96A3-504EC0696591}" sibTransId="{766BBEB8-D6AE-4575-8B6D-E042B9323A75}"/>
    <dgm:cxn modelId="{0E81DF8D-6B5E-45FF-A003-127C31965198}" srcId="{78FEB0C4-4706-4F5E-87A7-68EE1BE18267}" destId="{013FBD2A-E716-4C7A-BBD2-A63C5234AA84}" srcOrd="0" destOrd="0" parTransId="{BD8D7135-6577-4CB6-A40F-7030993F2B51}" sibTransId="{2788410D-D52C-4B6C-AF30-F2BE6A392AC2}"/>
    <dgm:cxn modelId="{994B615C-C53B-4788-B991-F3866EB6B54A}" type="presOf" srcId="{54AB4829-FF4F-4AB3-81AE-04D54A7E1A8D}" destId="{F5456298-3AF4-4C12-841C-9C99A6C1B863}" srcOrd="0" destOrd="1" presId="urn:microsoft.com/office/officeart/2005/8/layout/chevron2"/>
    <dgm:cxn modelId="{8A8C8A38-5E7A-4D8B-A4EC-331B5ACD8FDA}" type="presOf" srcId="{5C42E8E0-7A3F-44A1-AE04-E8D77DFDD2ED}" destId="{3E65CD86-C701-4B5A-88F2-FC81A5339E7D}" srcOrd="0" destOrd="0" presId="urn:microsoft.com/office/officeart/2005/8/layout/chevron2"/>
    <dgm:cxn modelId="{AC6E04FF-C045-4134-B6CC-1F8CADAEAB16}" type="presOf" srcId="{8E11AAF9-70DD-4371-89BD-706F7D739EB1}" destId="{F5456298-3AF4-4C12-841C-9C99A6C1B863}" srcOrd="0" destOrd="2" presId="urn:microsoft.com/office/officeart/2005/8/layout/chevron2"/>
    <dgm:cxn modelId="{62DB5DBA-8B09-4309-B43A-A57A956567E3}" type="presOf" srcId="{F77B7B05-0EDB-427B-B5A3-B515E9D720B5}" destId="{D06469F0-9408-4583-B299-336718230024}" srcOrd="0" destOrd="0" presId="urn:microsoft.com/office/officeart/2005/8/layout/chevron2"/>
    <dgm:cxn modelId="{7587CDE4-6A40-4F88-A8AE-06A55340A8B8}" type="presOf" srcId="{07C8D293-8854-4AB1-9B85-68C5A056710B}" destId="{607D8F71-C318-42DE-A9DC-EF52FA745C79}" srcOrd="0" destOrd="1" presId="urn:microsoft.com/office/officeart/2005/8/layout/chevron2"/>
    <dgm:cxn modelId="{5207730E-4074-483B-9295-A92D90AB7CEF}" srcId="{78FEB0C4-4706-4F5E-87A7-68EE1BE18267}" destId="{54AB4829-FF4F-4AB3-81AE-04D54A7E1A8D}" srcOrd="1" destOrd="0" parTransId="{6D680A22-55ED-4A76-9813-090D4A19A71C}" sibTransId="{B303F75D-AEA5-4A20-93D0-675E2D6BF22C}"/>
    <dgm:cxn modelId="{64F84562-7F40-40F1-A47A-6076292767AC}" srcId="{F77B7B05-0EDB-427B-B5A3-B515E9D720B5}" destId="{DEEBCD28-E428-4C03-8750-26E7F001CCB5}" srcOrd="0" destOrd="0" parTransId="{527F7558-412C-4B17-BF4F-DCFA0644A320}" sibTransId="{B9DB3DC0-A31B-4F26-A63F-3E192F5F48F0}"/>
    <dgm:cxn modelId="{2F65A9BA-B200-4A1E-8F0E-23748050A76C}" srcId="{F77B7B05-0EDB-427B-B5A3-B515E9D720B5}" destId="{78FEB0C4-4706-4F5E-87A7-68EE1BE18267}" srcOrd="2" destOrd="0" parTransId="{C3882ED6-7DC9-4F55-83BC-2D0137A8DA6A}" sibTransId="{485EC045-28A8-4574-A6C0-A350606BF62F}"/>
    <dgm:cxn modelId="{9A368497-51DA-4B67-98A0-54EAFD4D8C0A}" type="presOf" srcId="{013FBD2A-E716-4C7A-BBD2-A63C5234AA84}" destId="{F5456298-3AF4-4C12-841C-9C99A6C1B863}" srcOrd="0" destOrd="0" presId="urn:microsoft.com/office/officeart/2005/8/layout/chevron2"/>
    <dgm:cxn modelId="{18491AC9-29FF-4A65-AC47-8E80FFA576E5}" type="presOf" srcId="{F058E514-104B-4D21-8238-CA1C752F371B}" destId="{607D8F71-C318-42DE-A9DC-EF52FA745C79}" srcOrd="0" destOrd="0" presId="urn:microsoft.com/office/officeart/2005/8/layout/chevron2"/>
    <dgm:cxn modelId="{63CC396F-1919-464A-B4F3-4CEE1191D7F5}" type="presParOf" srcId="{D06469F0-9408-4583-B299-336718230024}" destId="{4E42EE0A-664C-416F-AD95-02CF0FE7CBBE}" srcOrd="0" destOrd="0" presId="urn:microsoft.com/office/officeart/2005/8/layout/chevron2"/>
    <dgm:cxn modelId="{B154A00F-6616-4CFA-BE55-151CB61E99D4}" type="presParOf" srcId="{4E42EE0A-664C-416F-AD95-02CF0FE7CBBE}" destId="{80D3CD18-F39B-437D-967A-77046106ABE0}" srcOrd="0" destOrd="0" presId="urn:microsoft.com/office/officeart/2005/8/layout/chevron2"/>
    <dgm:cxn modelId="{30941285-E35A-4BBA-8884-ED3347020A68}" type="presParOf" srcId="{4E42EE0A-664C-416F-AD95-02CF0FE7CBBE}" destId="{3E65CD86-C701-4B5A-88F2-FC81A5339E7D}" srcOrd="1" destOrd="0" presId="urn:microsoft.com/office/officeart/2005/8/layout/chevron2"/>
    <dgm:cxn modelId="{5231368C-99A6-4B70-B7BC-F5D4E44CB1C3}" type="presParOf" srcId="{D06469F0-9408-4583-B299-336718230024}" destId="{4CA75ACF-44CC-4B23-849B-BFD26A82629E}" srcOrd="1" destOrd="0" presId="urn:microsoft.com/office/officeart/2005/8/layout/chevron2"/>
    <dgm:cxn modelId="{4A1CF7D5-647E-436A-A59A-B75A2FC6612A}" type="presParOf" srcId="{D06469F0-9408-4583-B299-336718230024}" destId="{B07ADA55-000D-423C-BC0B-3E866E727FB1}" srcOrd="2" destOrd="0" presId="urn:microsoft.com/office/officeart/2005/8/layout/chevron2"/>
    <dgm:cxn modelId="{4787A7C8-593B-474B-A0D7-2D8397934037}" type="presParOf" srcId="{B07ADA55-000D-423C-BC0B-3E866E727FB1}" destId="{AB115324-2EEB-4DBD-A72C-E4B51257DBBA}" srcOrd="0" destOrd="0" presId="urn:microsoft.com/office/officeart/2005/8/layout/chevron2"/>
    <dgm:cxn modelId="{86E4D3D0-1C58-40C1-804F-9C9AD408FD11}" type="presParOf" srcId="{B07ADA55-000D-423C-BC0B-3E866E727FB1}" destId="{607D8F71-C318-42DE-A9DC-EF52FA745C79}" srcOrd="1" destOrd="0" presId="urn:microsoft.com/office/officeart/2005/8/layout/chevron2"/>
    <dgm:cxn modelId="{2E5F7981-330A-4173-A317-32045E48C989}" type="presParOf" srcId="{D06469F0-9408-4583-B299-336718230024}" destId="{F0A74BCF-7FA3-4814-84C0-7B57FFD3441F}" srcOrd="3" destOrd="0" presId="urn:microsoft.com/office/officeart/2005/8/layout/chevron2"/>
    <dgm:cxn modelId="{2504D8E2-8ADD-48E9-8595-932AAA1FAFF0}" type="presParOf" srcId="{D06469F0-9408-4583-B299-336718230024}" destId="{E716E3DC-53CD-41FC-AA17-D68C29C286C1}" srcOrd="4" destOrd="0" presId="urn:microsoft.com/office/officeart/2005/8/layout/chevron2"/>
    <dgm:cxn modelId="{500209C7-2943-449C-8C12-7E7CEC77A0AF}" type="presParOf" srcId="{E716E3DC-53CD-41FC-AA17-D68C29C286C1}" destId="{8838677C-FB5C-4518-9055-D3DFE9FBCCC5}" srcOrd="0" destOrd="0" presId="urn:microsoft.com/office/officeart/2005/8/layout/chevron2"/>
    <dgm:cxn modelId="{73FB29F3-7638-4963-8FF9-037E08D6DED3}" type="presParOf" srcId="{E716E3DC-53CD-41FC-AA17-D68C29C286C1}" destId="{F5456298-3AF4-4C12-841C-9C99A6C1B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3CD18-F39B-437D-967A-77046106ABE0}">
      <dsp:nvSpPr>
        <dsp:cNvPr id="0" name=""/>
        <dsp:cNvSpPr/>
      </dsp:nvSpPr>
      <dsp:spPr>
        <a:xfrm rot="5400000">
          <a:off x="-274627" y="277516"/>
          <a:ext cx="1830850" cy="1281595"/>
        </a:xfrm>
        <a:prstGeom prst="chevron">
          <a:avLst/>
        </a:prstGeom>
        <a:solidFill>
          <a:srgbClr val="D9F5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II 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кв. 2020</a:t>
          </a:r>
        </a:p>
      </dsp:txBody>
      <dsp:txXfrm rot="-5400000">
        <a:off x="1" y="643687"/>
        <a:ext cx="1281595" cy="549255"/>
      </dsp:txXfrm>
    </dsp:sp>
    <dsp:sp modelId="{3E65CD86-C701-4B5A-88F2-FC81A5339E7D}">
      <dsp:nvSpPr>
        <dsp:cNvPr id="0" name=""/>
        <dsp:cNvSpPr/>
      </dsp:nvSpPr>
      <dsp:spPr>
        <a:xfrm rot="5400000">
          <a:off x="5708383" y="-4423899"/>
          <a:ext cx="1190052" cy="10043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chemeClr val="tx1"/>
              </a:solidFill>
            </a:rPr>
            <a:t>Установление требований к управлению конфликтом интересов УК и СД </a:t>
          </a:r>
          <a:r>
            <a:rPr lang="ru-RU" sz="1700" i="1" kern="1200" dirty="0">
              <a:solidFill>
                <a:schemeClr val="tx1"/>
              </a:solidFill>
            </a:rPr>
            <a:t>(срок вступления в силу акта – 01.04.2021).</a:t>
          </a:r>
        </a:p>
      </dsp:txBody>
      <dsp:txXfrm rot="-5400000">
        <a:off x="1281595" y="60983"/>
        <a:ext cx="9985534" cy="1073864"/>
      </dsp:txXfrm>
    </dsp:sp>
    <dsp:sp modelId="{AB115324-2EEB-4DBD-A72C-E4B51257DBBA}">
      <dsp:nvSpPr>
        <dsp:cNvPr id="0" name=""/>
        <dsp:cNvSpPr/>
      </dsp:nvSpPr>
      <dsp:spPr>
        <a:xfrm rot="5400000">
          <a:off x="-274627" y="1917873"/>
          <a:ext cx="1830850" cy="1281595"/>
        </a:xfrm>
        <a:prstGeom prst="chevron">
          <a:avLst/>
        </a:prstGeom>
        <a:solidFill>
          <a:srgbClr val="D9F5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IV 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кв. 2020</a:t>
          </a:r>
        </a:p>
      </dsp:txBody>
      <dsp:txXfrm rot="-5400000">
        <a:off x="1" y="2284044"/>
        <a:ext cx="1281595" cy="549255"/>
      </dsp:txXfrm>
    </dsp:sp>
    <dsp:sp modelId="{607D8F71-C318-42DE-A9DC-EF52FA745C79}">
      <dsp:nvSpPr>
        <dsp:cNvPr id="0" name=""/>
        <dsp:cNvSpPr/>
      </dsp:nvSpPr>
      <dsp:spPr>
        <a:xfrm rot="5400000">
          <a:off x="5708383" y="-2783542"/>
          <a:ext cx="1190052" cy="10043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strike="noStrike" kern="1200" dirty="0">
              <a:solidFill>
                <a:schemeClr val="tx1"/>
              </a:solidFill>
            </a:rPr>
            <a:t>Установление требований к правилам доверительного управления ПИФ для квалифицированных инвесторов </a:t>
          </a:r>
          <a:r>
            <a:rPr lang="ru-RU" sz="1700" i="1" strike="noStrike" kern="1200" dirty="0">
              <a:solidFill>
                <a:schemeClr val="tx1"/>
              </a:solidFill>
            </a:rPr>
            <a:t>(срок вступления в силу изменений 156-ФЗ – 01.02.2021).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strike="noStrike" kern="1200" dirty="0">
              <a:solidFill>
                <a:schemeClr val="tx1"/>
              </a:solidFill>
            </a:rPr>
            <a:t>Установление требований к правилам выдела имущества, составляющего БПИФ и ПИФ для квалифицированных инвесторов, в связи с погашением паев ПИФ </a:t>
          </a:r>
          <a:r>
            <a:rPr lang="ru-RU" sz="1700" i="1" strike="noStrike" kern="1200" dirty="0">
              <a:solidFill>
                <a:schemeClr val="tx1"/>
              </a:solidFill>
            </a:rPr>
            <a:t>(срок вступления в силу изменений 156-ФЗ – 01.02.2021)</a:t>
          </a:r>
          <a:r>
            <a:rPr lang="ru-RU" sz="1700" strike="noStrike" kern="1200" dirty="0">
              <a:solidFill>
                <a:schemeClr val="tx1"/>
              </a:solidFill>
            </a:rPr>
            <a:t>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81595" y="1701340"/>
        <a:ext cx="9985534" cy="1073864"/>
      </dsp:txXfrm>
    </dsp:sp>
    <dsp:sp modelId="{8838677C-FB5C-4518-9055-D3DFE9FBCCC5}">
      <dsp:nvSpPr>
        <dsp:cNvPr id="0" name=""/>
        <dsp:cNvSpPr/>
      </dsp:nvSpPr>
      <dsp:spPr>
        <a:xfrm rot="5400000">
          <a:off x="-274627" y="3589374"/>
          <a:ext cx="1830850" cy="1281595"/>
        </a:xfrm>
        <a:prstGeom prst="chevron">
          <a:avLst/>
        </a:prstGeom>
        <a:solidFill>
          <a:srgbClr val="D9F5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2021</a:t>
          </a:r>
        </a:p>
      </dsp:txBody>
      <dsp:txXfrm rot="-5400000">
        <a:off x="1" y="3955545"/>
        <a:ext cx="1281595" cy="549255"/>
      </dsp:txXfrm>
    </dsp:sp>
    <dsp:sp modelId="{F5456298-3AF4-4C12-841C-9C99A6C1B863}">
      <dsp:nvSpPr>
        <dsp:cNvPr id="0" name=""/>
        <dsp:cNvSpPr/>
      </dsp:nvSpPr>
      <dsp:spPr>
        <a:xfrm rot="5400000">
          <a:off x="5677239" y="-1112041"/>
          <a:ext cx="1252339" cy="10043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700" b="0" kern="1200" dirty="0">
            <a:solidFill>
              <a:schemeClr val="tx1"/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/>
            <a:t>Установление требований к правилам доверительного управления ПИФ для неквалифицированных инвесторов </a:t>
          </a:r>
          <a:r>
            <a:rPr lang="ru-RU" sz="1700" b="0" i="1" kern="1200" dirty="0"/>
            <a:t>(срок вступления в силу изменений 156-ФЗ – 01.02.2022)</a:t>
          </a:r>
          <a:r>
            <a:rPr lang="ru-RU" sz="1700" b="0" kern="1200" dirty="0"/>
            <a:t>.</a:t>
          </a:r>
        </a:p>
        <a:p>
          <a:pPr marL="17145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tx1"/>
            </a:solidFill>
          </a:endParaRPr>
        </a:p>
      </dsp:txBody>
      <dsp:txXfrm rot="-5400000">
        <a:off x="1281595" y="3344737"/>
        <a:ext cx="9982494" cy="113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0.88841</cdr:x>
      <cdr:y>0.47573</cdr:y>
    </cdr:from>
    <cdr:to>
      <cdr:x>0.97082</cdr:x>
      <cdr:y>0.58444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F0F2D175-CAA5-45EE-88F2-9B432C7BEB66}"/>
            </a:ext>
          </a:extLst>
        </cdr:cNvPr>
        <cdr:cNvSpPr txBox="1"/>
      </cdr:nvSpPr>
      <cdr:spPr>
        <a:xfrm xmlns:a="http://schemas.openxmlformats.org/drawingml/2006/main">
          <a:off x="4926373" y="1077593"/>
          <a:ext cx="45692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1"/>
              </a:solidFill>
            </a:rPr>
            <a:t>N/D</a:t>
          </a:r>
          <a:r>
            <a:rPr lang="en-US" sz="1000" b="1" baseline="30000" dirty="0">
              <a:solidFill>
                <a:schemeClr val="bg1"/>
              </a:solidFill>
            </a:rPr>
            <a:t>2</a:t>
          </a:r>
          <a:endParaRPr lang="ru-RU" sz="1000" b="1" baseline="300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36FF4-FA10-4377-A5E4-BD37CA32ABA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2E4FD-A3BA-4685-BC83-6DAA64A4F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2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0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48921" b="10569"/>
          <a:stretch/>
        </p:blipFill>
        <p:spPr>
          <a:xfrm>
            <a:off x="6067962" y="0"/>
            <a:ext cx="6121242" cy="6853806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01" y="3798689"/>
            <a:ext cx="4739269" cy="6390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Общее состояние рынка коллективных инвестиций и векторы его развития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/>
          <a:lstStyle/>
          <a:p>
            <a:r>
              <a:rPr lang="ru-RU" dirty="0"/>
              <a:t>25 июня 2020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6424" y="5108689"/>
            <a:ext cx="4891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Департамент инвестиционных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финансовых посредников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К.В. Пронин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821" t="3127" b="6428"/>
          <a:stretch/>
        </p:blipFill>
        <p:spPr>
          <a:xfrm>
            <a:off x="7181850" y="952499"/>
            <a:ext cx="4889201" cy="5689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625" y="952096"/>
            <a:ext cx="6757180" cy="6286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rgbClr val="0C88BE"/>
                </a:solidFill>
              </a:rPr>
              <a:t>Новации в регулировании: Совершенствование требований к раскрытию информации об инвестиционных фондах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398" y="2085257"/>
            <a:ext cx="6757180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/>
              <a:t>Обязательное раскрытие основной информации о ПИФ в простом понятном виде стандартизированного документа – в виде Ключевой инвестиционной информации</a:t>
            </a:r>
            <a:endParaRPr lang="en-US" dirty="0"/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en-US" sz="1000" dirty="0"/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Отказ от раскрытия информации в печатном издании: раскрытие информации должно осуществляться на сайте УК с предоставлением инвесторам права бесплатной подписки на рассылку электронных уведомлений о раскрытии информации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1000" dirty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Открытый список раскрываемой информации: УК обязана раскрывать информацию о всех событиях, которые, по ее мнению, могут оказать существенное влияние на стоимость инвестиционного пая ПИФ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1000" dirty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Отказ от обязанности УК направлять всю раскрываемую информацию до ее раскрытия в Банк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7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929369"/>
            <a:ext cx="11725275" cy="364937"/>
          </a:xfrm>
        </p:spPr>
        <p:txBody>
          <a:bodyPr/>
          <a:lstStyle/>
          <a:p>
            <a:r>
              <a:rPr lang="ru-RU" sz="2700" dirty="0">
                <a:solidFill>
                  <a:srgbClr val="0C88BE"/>
                </a:solidFill>
              </a:rPr>
              <a:t>Итоги и планы по совершенствованию регулирования</a:t>
            </a:r>
            <a:r>
              <a:rPr lang="ru-RU" sz="2600" dirty="0">
                <a:solidFill>
                  <a:srgbClr val="0C88BE"/>
                </a:solidFill>
              </a:rPr>
              <a:t/>
            </a:r>
            <a:br>
              <a:rPr lang="ru-RU" sz="2600" dirty="0">
                <a:solidFill>
                  <a:srgbClr val="0C88BE"/>
                </a:solidFill>
              </a:rPr>
            </a:br>
            <a:endParaRPr lang="ru-RU" sz="2600" dirty="0">
              <a:solidFill>
                <a:srgbClr val="0C88B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22657"/>
              </p:ext>
            </p:extLst>
          </p:nvPr>
        </p:nvGraphicFramePr>
        <p:xfrm>
          <a:off x="323847" y="1341815"/>
          <a:ext cx="68159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915">
                  <a:extLst>
                    <a:ext uri="{9D8B030D-6E8A-4147-A177-3AD203B41FA5}">
                      <a16:colId xmlns:a16="http://schemas.microsoft.com/office/drawing/2014/main" val="1347146193"/>
                    </a:ext>
                  </a:extLst>
                </a:gridCol>
              </a:tblGrid>
              <a:tr h="276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Итоги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 полугодия 2020 года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8115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46" y="1677095"/>
            <a:ext cx="68159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r>
              <a:rPr lang="ru-RU" sz="1400" b="1" i="1" dirty="0"/>
              <a:t>Поддержка УК и НПФ в условиях </a:t>
            </a:r>
            <a:r>
              <a:rPr lang="en-US" sz="1400" b="1" i="1" dirty="0"/>
              <a:t>COVID-19</a:t>
            </a:r>
            <a:r>
              <a:rPr lang="ru-RU" sz="1400" b="1" i="1" dirty="0"/>
              <a:t>: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 01.01.2021 НПФ и УК предоставлено право не переоценивать стоимость ценных бумаг в составе пенсионных средств и активов ЗПИФ для квалифи­цированных инвесторов.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 01.01.2021 перенесено вступление в силу новых требований к инвестированию пенсионных резервов </a:t>
            </a:r>
            <a:r>
              <a:rPr lang="ru-RU" sz="1600" i="1" dirty="0"/>
              <a:t>(5343-У)</a:t>
            </a:r>
            <a:r>
              <a:rPr lang="ru-RU" sz="1600" dirty="0"/>
              <a:t>.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 01.07.2021 перенесено снижение концентрационных лимитов для инвестирования пенсионных средств НПФ и активов ПИФ. </a:t>
            </a:r>
          </a:p>
          <a:p>
            <a:pPr algn="just">
              <a:spcBef>
                <a:spcPts val="400"/>
              </a:spcBef>
            </a:pPr>
            <a:r>
              <a:rPr lang="ru-RU" sz="1400" b="1" i="1" dirty="0"/>
              <a:t>Иные новации: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Разрешено инвестирова­ние пенсионных накоплений НПФ в паи БПИФ.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Выделен отдельный 5% лимит на инвестирование пенсионных средств в облигации с ипотечным покрытием. При этом такие облигации с высоким уровнем рейтинга исключены из единого лимита на активы с дополнительным уровнем риска, а сам лимит постепенно будет снижен до 7%.</a:t>
            </a:r>
            <a:endParaRPr lang="ru-RU" sz="1600" b="1" i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75258"/>
              </p:ext>
            </p:extLst>
          </p:nvPr>
        </p:nvGraphicFramePr>
        <p:xfrm>
          <a:off x="7368364" y="1341815"/>
          <a:ext cx="4680760" cy="34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760">
                  <a:extLst>
                    <a:ext uri="{9D8B030D-6E8A-4147-A177-3AD203B41FA5}">
                      <a16:colId xmlns:a16="http://schemas.microsoft.com/office/drawing/2014/main" val="1347146193"/>
                    </a:ext>
                  </a:extLst>
                </a:gridCol>
              </a:tblGrid>
              <a:tr h="34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Планы по совершенствованию регулирования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811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74688" y="1677095"/>
            <a:ext cx="4574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ru-RU" dirty="0"/>
              <a:t>Новые требования к размещению пенсионных резервов в облигации без срока погашения и субординированные облигации: такие облигации будут учтены при расчете 5% концентрационного лимита на вложения в инструменты капитала одного эмитента, а для определения их кредитного качества не будет применяться рейтинг их эмитента, так как он не учитывает условия выпуска таких облигаций </a:t>
            </a:r>
            <a:r>
              <a:rPr lang="ru-RU" i="1" dirty="0"/>
              <a:t>(проект изменений в 5343-У проходит ОРВ)</a:t>
            </a:r>
            <a:r>
              <a:rPr lang="ru-RU" dirty="0"/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52005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департаменты Банка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42636"/>
              </p:ext>
            </p:extLst>
          </p:nvPr>
        </p:nvGraphicFramePr>
        <p:xfrm>
          <a:off x="433385" y="1655331"/>
          <a:ext cx="1156014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70">
                  <a:extLst>
                    <a:ext uri="{9D8B030D-6E8A-4147-A177-3AD203B41FA5}">
                      <a16:colId xmlns:a16="http://schemas.microsoft.com/office/drawing/2014/main" val="2134856969"/>
                    </a:ext>
                  </a:extLst>
                </a:gridCol>
                <a:gridCol w="5780070">
                  <a:extLst>
                    <a:ext uri="{9D8B030D-6E8A-4147-A177-3AD203B41FA5}">
                      <a16:colId xmlns:a16="http://schemas.microsoft.com/office/drawing/2014/main" val="3298089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Департамент инвестиционных финансовых советников, ДИФП (</a:t>
                      </a:r>
                      <a:r>
                        <a:rPr lang="ru-RU" dirty="0" err="1"/>
                        <a:t>Дир</a:t>
                      </a:r>
                      <a:r>
                        <a:rPr lang="ru-RU" dirty="0"/>
                        <a:t>. Пронин</a:t>
                      </a:r>
                      <a:r>
                        <a:rPr lang="ru-RU" baseline="0" dirty="0"/>
                        <a:t> К.В.)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Департамент инфраструктуры финансового</a:t>
                      </a:r>
                      <a:r>
                        <a:rPr lang="ru-RU" baseline="0" dirty="0"/>
                        <a:t> рынка, ДИФР (</a:t>
                      </a:r>
                      <a:r>
                        <a:rPr lang="ru-RU" baseline="0" dirty="0" err="1"/>
                        <a:t>дир</a:t>
                      </a:r>
                      <a:r>
                        <a:rPr lang="ru-RU" baseline="0" dirty="0"/>
                        <a:t>. – Селютина Л.К.)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3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Регулирование</a:t>
                      </a:r>
                      <a:r>
                        <a:rPr lang="ru-RU" baseline="0" dirty="0"/>
                        <a:t> и надзор </a:t>
                      </a:r>
                      <a:r>
                        <a:rPr lang="ru-RU" baseline="0" dirty="0" smtClean="0"/>
                        <a:t>за:</a:t>
                      </a:r>
                      <a:endParaRPr lang="ru-RU" baseline="0" dirty="0"/>
                    </a:p>
                    <a:p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управляющими компаниями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негосударственными пенсионными фондами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акционерными инвестиционными фондами\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брокерами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дилерами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доверительными управляющими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форекс-дилерами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инвестиционными советниками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Регулирование и надзора за:</a:t>
                      </a:r>
                    </a:p>
                    <a:p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Биржевой инфраструктурой (центральный депозитарий; биржи;</a:t>
                      </a:r>
                      <a:r>
                        <a:rPr lang="ru-RU" baseline="0" dirty="0"/>
                        <a:t> клиринговые организации; операторы товарных поставок; НКО ЦК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Учетной инфраструктурой (депозитарии, специализированные депозитарии и регистраторы)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Иной</a:t>
                      </a:r>
                      <a:r>
                        <a:rPr lang="ru-RU" baseline="0" dirty="0"/>
                        <a:t> инфраструктурой (кредитные рейтинговые агентства)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36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показатели рынка ПИФ</a:t>
            </a:r>
            <a:r>
              <a:rPr lang="ru-RU" baseline="30000" dirty="0">
                <a:solidFill>
                  <a:srgbClr val="0082BB"/>
                </a:solidFill>
              </a:rPr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13481" y="1727607"/>
            <a:ext cx="42499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КОЛИЧЕСТВО ПИФ, ЕД.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8150" y="6315079"/>
            <a:ext cx="11320463" cy="370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385" y="6318784"/>
            <a:ext cx="11325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ПИФ — паевой инвестиционный фонд.</a:t>
            </a:r>
            <a:endParaRPr lang="en-US" sz="1000" dirty="0"/>
          </a:p>
          <a:p>
            <a:r>
              <a:rPr lang="en-US" sz="1000" baseline="30000" dirty="0"/>
              <a:t>2</a:t>
            </a:r>
            <a:r>
              <a:rPr lang="ru-RU" sz="1000" dirty="0"/>
              <a:t> </a:t>
            </a:r>
            <a:r>
              <a:rPr lang="en-US" sz="1000" dirty="0"/>
              <a:t>N/D</a:t>
            </a:r>
            <a:r>
              <a:rPr lang="ru-RU" sz="1000" dirty="0"/>
              <a:t> — отсутствует отчетность части ПИФ для квалифицированных инвесторов в связи с мерами поддержки Банка России в части увеличения  сроков представления отчетности в условиях распространения </a:t>
            </a:r>
            <a:r>
              <a:rPr lang="ru-RU" sz="1000" dirty="0" err="1"/>
              <a:t>коронавирусной</a:t>
            </a:r>
            <a:r>
              <a:rPr lang="ru-RU" sz="1000" dirty="0"/>
              <a:t> инфекции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177" y="3609230"/>
            <a:ext cx="27845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AA61A"/>
                </a:solidFill>
              </a:rPr>
              <a:t>+6</a:t>
            </a:r>
            <a:r>
              <a:rPr lang="en-US" sz="3600" b="1" dirty="0">
                <a:solidFill>
                  <a:srgbClr val="FAA61A"/>
                </a:solidFill>
              </a:rPr>
              <a:t>,</a:t>
            </a:r>
            <a:r>
              <a:rPr lang="ru-RU" sz="3600" b="1" dirty="0">
                <a:solidFill>
                  <a:srgbClr val="FAA61A"/>
                </a:solidFill>
              </a:rPr>
              <a:t>3% </a:t>
            </a:r>
          </a:p>
          <a:p>
            <a:r>
              <a:rPr lang="ru-RU" sz="1400" dirty="0"/>
              <a:t>прирост объема портфелей ПИФ для неквалифицированных инвесторов </a:t>
            </a:r>
          </a:p>
          <a:p>
            <a:r>
              <a:rPr lang="ru-RU" sz="1400" dirty="0"/>
              <a:t>за 5 месяцев 2020 года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481" y="3751791"/>
            <a:ext cx="553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ОБЪЕМ ПОРТФЕЛЕЙ ПИФ, МЛРД РУБ.</a:t>
            </a:r>
          </a:p>
          <a:p>
            <a:r>
              <a:rPr lang="ru-RU" sz="900" dirty="0"/>
              <a:t>(в отдельных случаях здесь и далее незначительные расхождения между итогом </a:t>
            </a:r>
            <a:br>
              <a:rPr lang="ru-RU" sz="900" dirty="0"/>
            </a:br>
            <a:r>
              <a:rPr lang="ru-RU" sz="900" dirty="0"/>
              <a:t>и суммой слагаемых объясняются округлением данных)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178" y="1976761"/>
            <a:ext cx="2884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ПИФ</a:t>
            </a:r>
          </a:p>
          <a:p>
            <a:r>
              <a:rPr lang="ru-RU" sz="1400" dirty="0">
                <a:solidFill>
                  <a:srgbClr val="888A8D"/>
                </a:solidFill>
              </a:rPr>
              <a:t>зарегистрированы на рынке </a:t>
            </a:r>
            <a:br>
              <a:rPr lang="ru-RU" sz="1400" dirty="0">
                <a:solidFill>
                  <a:srgbClr val="888A8D"/>
                </a:solidFill>
              </a:rPr>
            </a:br>
            <a:r>
              <a:rPr lang="ru-RU" sz="1400" dirty="0">
                <a:solidFill>
                  <a:srgbClr val="888A8D"/>
                </a:solidFill>
              </a:rPr>
              <a:t>за 5 месяцев </a:t>
            </a:r>
            <a:r>
              <a:rPr lang="ru-RU" sz="1400" dirty="0">
                <a:solidFill>
                  <a:srgbClr val="888A8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  <a:endParaRPr lang="ru-RU" sz="1400" dirty="0">
              <a:solidFill>
                <a:srgbClr val="888A8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9804" y="1976761"/>
            <a:ext cx="2782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ПИФ</a:t>
            </a:r>
          </a:p>
          <a:p>
            <a:r>
              <a:rPr lang="ru-RU" sz="1400" dirty="0">
                <a:solidFill>
                  <a:srgbClr val="888A8D"/>
                </a:solidFill>
              </a:rPr>
              <a:t>исключены из реестра ПИФ</a:t>
            </a:r>
          </a:p>
          <a:p>
            <a:r>
              <a:rPr lang="ru-RU" sz="1400" dirty="0">
                <a:solidFill>
                  <a:srgbClr val="888A8D"/>
                </a:solidFill>
              </a:rPr>
              <a:t>за 5 месяцев </a:t>
            </a:r>
            <a:r>
              <a:rPr lang="ru-RU" sz="1400" dirty="0">
                <a:solidFill>
                  <a:srgbClr val="888A8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  <a:endParaRPr lang="ru-RU" sz="1400" dirty="0">
              <a:solidFill>
                <a:srgbClr val="888A8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9804" y="3609230"/>
            <a:ext cx="27826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AA61A"/>
                </a:solidFill>
              </a:rPr>
              <a:t>21</a:t>
            </a:r>
            <a:r>
              <a:rPr lang="en-US" sz="3600" b="1" dirty="0">
                <a:solidFill>
                  <a:srgbClr val="FAA61A"/>
                </a:solidFill>
              </a:rPr>
              <a:t>,</a:t>
            </a:r>
            <a:r>
              <a:rPr lang="ru-RU" sz="3600" b="1" dirty="0">
                <a:solidFill>
                  <a:srgbClr val="FAA61A"/>
                </a:solidFill>
              </a:rPr>
              <a:t>9% </a:t>
            </a:r>
          </a:p>
          <a:p>
            <a:r>
              <a:rPr lang="ru-RU" sz="1400" dirty="0"/>
              <a:t>доля ПИФ для неквалифицированных инвесторов </a:t>
            </a:r>
          </a:p>
          <a:p>
            <a:r>
              <a:rPr lang="ru-RU" sz="1400" dirty="0"/>
              <a:t>от совокупного объема портфелей ПИФ на 31.03.2020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99783"/>
              </p:ext>
            </p:extLst>
          </p:nvPr>
        </p:nvGraphicFramePr>
        <p:xfrm>
          <a:off x="6213481" y="4008965"/>
          <a:ext cx="5545130" cy="226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3BC2D60-8D3D-448F-8059-38DEC8F21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689073"/>
              </p:ext>
            </p:extLst>
          </p:nvPr>
        </p:nvGraphicFramePr>
        <p:xfrm>
          <a:off x="5988050" y="1971674"/>
          <a:ext cx="5770563" cy="172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8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показатели рынка ПИФ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31427" y="1898049"/>
            <a:ext cx="41404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888A8D"/>
                </a:solidFill>
              </a:rPr>
              <a:t>52</a:t>
            </a:r>
            <a:r>
              <a:rPr lang="en-US" sz="4400" b="1" dirty="0">
                <a:solidFill>
                  <a:srgbClr val="888A8D"/>
                </a:solidFill>
              </a:rPr>
              <a:t>,</a:t>
            </a:r>
            <a:r>
              <a:rPr lang="ru-RU" sz="4400" b="1" dirty="0">
                <a:solidFill>
                  <a:srgbClr val="888A8D"/>
                </a:solidFill>
              </a:rPr>
              <a:t>2</a:t>
            </a:r>
            <a:r>
              <a:rPr lang="en-US" sz="4400" b="1" dirty="0">
                <a:solidFill>
                  <a:srgbClr val="888A8D"/>
                </a:solidFill>
              </a:rPr>
              <a:t>%</a:t>
            </a:r>
            <a:r>
              <a:rPr lang="ru-RU" sz="4400" b="1" dirty="0">
                <a:solidFill>
                  <a:srgbClr val="888A8D"/>
                </a:solidFill>
              </a:rPr>
              <a:t> </a:t>
            </a:r>
            <a:endParaRPr lang="en-US" sz="4400" b="1" dirty="0">
              <a:solidFill>
                <a:srgbClr val="888A8D"/>
              </a:solidFill>
            </a:endParaRPr>
          </a:p>
          <a:p>
            <a:r>
              <a:rPr lang="ru-RU" dirty="0"/>
              <a:t>доля топ-10 УК</a:t>
            </a:r>
            <a:r>
              <a:rPr lang="ru-RU" baseline="30000" dirty="0"/>
              <a:t>1</a:t>
            </a:r>
            <a:r>
              <a:rPr lang="ru-RU" dirty="0"/>
              <a:t> по числу пайщиков от общей стоимости чистых активов ПИФ для неквалифицированных инвесторов на 31.03.2020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22275" y="6258560"/>
            <a:ext cx="10591800" cy="1905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2275" y="6277610"/>
            <a:ext cx="10374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УК – управляющая компания.</a:t>
            </a:r>
          </a:p>
          <a:p>
            <a:r>
              <a:rPr lang="ru-RU" sz="1000" baseline="30000" dirty="0"/>
              <a:t>2</a:t>
            </a:r>
            <a:r>
              <a:rPr lang="ru-RU" sz="1000" dirty="0"/>
              <a:t> ОПИФ – открытый паевой инвестиционный фонд.</a:t>
            </a:r>
            <a:endParaRPr lang="ru-RU" sz="1000" baseline="30000" dirty="0"/>
          </a:p>
          <a:p>
            <a:r>
              <a:rPr lang="ru-RU" sz="1000" baseline="30000" dirty="0"/>
              <a:t>3</a:t>
            </a:r>
            <a:r>
              <a:rPr lang="ru-RU" sz="1000" dirty="0"/>
              <a:t> Средневзвешенный рост количества выданных паев – средневзвешенное изменение количества выданных паев за период с 31.12.2019 по 31.03.2020, % за квартал.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1C4108F1-DEF9-4D28-90C4-73F7CB708F56}"/>
              </a:ext>
            </a:extLst>
          </p:cNvPr>
          <p:cNvSpPr txBox="1"/>
          <p:nvPr/>
        </p:nvSpPr>
        <p:spPr>
          <a:xfrm>
            <a:off x="531427" y="4699696"/>
            <a:ext cx="1085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Наблюдаемый в 2019 году прирост числа пайщиков ОПИФ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продолжился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квартале 2020 года, несмотря на ухудшение ситуации на рынке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Средневзвешенный рост количества выданных паев</a:t>
            </a:r>
            <a:r>
              <a:rPr lang="ru-RU" baseline="30000" dirty="0"/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ОПИФ в 1 квартале составил </a:t>
            </a:r>
            <a:r>
              <a:rPr lang="ru-RU" sz="3600" b="1" dirty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8987" y="1898049"/>
            <a:ext cx="47811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71A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107,5 </a:t>
            </a:r>
            <a:r>
              <a:rPr lang="ru-RU" b="1" dirty="0">
                <a:solidFill>
                  <a:srgbClr val="71A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  <a:p>
            <a:r>
              <a:rPr lang="ru-RU" dirty="0"/>
              <a:t>прирост </a:t>
            </a:r>
          </a:p>
          <a:p>
            <a:r>
              <a:rPr lang="ru-RU" dirty="0"/>
              <a:t>пайщиков-физических лиц </a:t>
            </a:r>
          </a:p>
          <a:p>
            <a:r>
              <a:rPr lang="ru-RU" dirty="0"/>
              <a:t>в топ-10 УК ПИФ для неквалифицированных инвесторов (по числу пайщиков)</a:t>
            </a:r>
          </a:p>
          <a:p>
            <a:r>
              <a:rPr lang="ru-RU" dirty="0"/>
              <a:t>за </a:t>
            </a:r>
            <a:r>
              <a:rPr lang="en-US" dirty="0"/>
              <a:t>I </a:t>
            </a:r>
            <a:r>
              <a:rPr lang="ru-RU" dirty="0"/>
              <a:t>квартал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показатели рынка ПИФ для неквалифицированных инвесторов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02363" y="1708210"/>
            <a:ext cx="5296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КОЛИЧЕСТВО ПИФ ДЛЯ НЕКВАЛИФИЦИРОВАННЫХ ИНВЕСТОРОВ, ЕД.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2363" y="3671894"/>
            <a:ext cx="567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ОБЪЕМ ПОРТФЕЛЕЙ ПИФ ДЛЯ НЕКВАЛИФИЦИРОВАННЫХ ИНВЕСТОРОВ, МЛРД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177" y="1980666"/>
            <a:ext cx="299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ПИФ</a:t>
            </a:r>
          </a:p>
          <a:p>
            <a:r>
              <a:rPr lang="ru-RU" sz="1400" dirty="0">
                <a:solidFill>
                  <a:srgbClr val="888A8D"/>
                </a:solidFill>
              </a:rPr>
              <a:t>зарегистрировано на рынке </a:t>
            </a:r>
            <a:br>
              <a:rPr lang="ru-RU" sz="1400" dirty="0">
                <a:solidFill>
                  <a:srgbClr val="888A8D"/>
                </a:solidFill>
              </a:rPr>
            </a:br>
            <a:r>
              <a:rPr lang="ru-RU" sz="1400" dirty="0">
                <a:solidFill>
                  <a:srgbClr val="888A8D"/>
                </a:solidFill>
              </a:rPr>
              <a:t>за 5 месяцев </a:t>
            </a:r>
            <a:r>
              <a:rPr lang="ru-RU" sz="1400" dirty="0">
                <a:solidFill>
                  <a:srgbClr val="888A8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  <a:endParaRPr lang="ru-RU" sz="1400" dirty="0">
              <a:solidFill>
                <a:srgbClr val="888A8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19658" y="1980666"/>
            <a:ext cx="2795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ПИФ</a:t>
            </a:r>
          </a:p>
          <a:p>
            <a:r>
              <a:rPr lang="ru-RU" sz="1400" dirty="0">
                <a:solidFill>
                  <a:srgbClr val="888A8D"/>
                </a:solidFill>
              </a:rPr>
              <a:t>исключено из реестра ПИФ</a:t>
            </a:r>
            <a:br>
              <a:rPr lang="ru-RU" sz="1400" dirty="0">
                <a:solidFill>
                  <a:srgbClr val="888A8D"/>
                </a:solidFill>
              </a:rPr>
            </a:br>
            <a:r>
              <a:rPr lang="ru-RU" sz="1400" dirty="0">
                <a:solidFill>
                  <a:srgbClr val="888A8D"/>
                </a:solidFill>
              </a:rPr>
              <a:t>за 5 месяцев </a:t>
            </a:r>
            <a:r>
              <a:rPr lang="ru-RU" sz="1400" dirty="0">
                <a:solidFill>
                  <a:srgbClr val="888A8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  <a:endParaRPr lang="ru-RU" sz="1400" dirty="0">
              <a:solidFill>
                <a:srgbClr val="888A8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177" y="3343742"/>
            <a:ext cx="2884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EB1D32"/>
                </a:solidFill>
              </a:rPr>
              <a:t>21,0% </a:t>
            </a:r>
          </a:p>
          <a:p>
            <a:r>
              <a:rPr lang="ru-RU" sz="1400" dirty="0"/>
              <a:t>средневзвешенная доходность БПИФ</a:t>
            </a:r>
            <a:r>
              <a:rPr lang="ru-RU" sz="1400" baseline="30000" dirty="0"/>
              <a:t>1</a:t>
            </a:r>
            <a:r>
              <a:rPr lang="ru-RU" sz="1400" dirty="0"/>
              <a:t> за 2019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 год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38150" y="6423660"/>
            <a:ext cx="11320463" cy="219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386" y="6436118"/>
            <a:ext cx="3248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БПИФ – биржевой паевой инвестиционный фонд.</a:t>
            </a:r>
            <a:endParaRPr lang="ru-RU" sz="10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17874" y="3343742"/>
            <a:ext cx="2884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2BB"/>
                </a:solidFill>
              </a:rPr>
              <a:t>13,8% </a:t>
            </a:r>
          </a:p>
          <a:p>
            <a:r>
              <a:rPr lang="ru-RU" sz="1400" dirty="0"/>
              <a:t>средневзвешенная доходность ОПИФ за 2019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 год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A1AA6-AACC-45F4-B507-56CBA91F0B0A}"/>
              </a:ext>
            </a:extLst>
          </p:cNvPr>
          <p:cNvSpPr txBox="1"/>
          <p:nvPr/>
        </p:nvSpPr>
        <p:spPr>
          <a:xfrm>
            <a:off x="442177" y="4713188"/>
            <a:ext cx="28844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EB1D32"/>
                </a:solidFill>
              </a:rPr>
              <a:t>5,3% </a:t>
            </a:r>
          </a:p>
          <a:p>
            <a:r>
              <a:rPr lang="ru-RU" sz="1400" dirty="0"/>
              <a:t>средневзвешенная доходность БПИФ за 5 месяцев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</a:p>
          <a:p>
            <a:r>
              <a:rPr lang="ru-RU" sz="900" dirty="0">
                <a:latin typeface="Arial" panose="020B0604020202020204" pitchFamily="34" charset="0"/>
              </a:rPr>
              <a:t>(изменение стоимости пая, % за 5 месяцев)</a:t>
            </a:r>
            <a:endParaRPr lang="ru-RU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D2759-62DC-472A-B410-473E38B1F919}"/>
              </a:ext>
            </a:extLst>
          </p:cNvPr>
          <p:cNvSpPr txBox="1"/>
          <p:nvPr/>
        </p:nvSpPr>
        <p:spPr>
          <a:xfrm>
            <a:off x="3317874" y="4713188"/>
            <a:ext cx="28844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2BB"/>
                </a:solidFill>
              </a:rPr>
              <a:t>0,7% </a:t>
            </a:r>
          </a:p>
          <a:p>
            <a:r>
              <a:rPr lang="ru-RU" sz="1400" dirty="0"/>
              <a:t>средневзвешенная доходность ОПИФ за 5 месяцев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2020 года</a:t>
            </a:r>
          </a:p>
          <a:p>
            <a:r>
              <a:rPr lang="ru-RU" sz="900" dirty="0">
                <a:latin typeface="Arial" panose="020B0604020202020204" pitchFamily="34" charset="0"/>
              </a:rPr>
              <a:t>(изменение стоимости пая, % за 5 месяцев)</a:t>
            </a:r>
            <a:endParaRPr lang="ru-RU" sz="900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01610"/>
              </p:ext>
            </p:extLst>
          </p:nvPr>
        </p:nvGraphicFramePr>
        <p:xfrm>
          <a:off x="6203949" y="3896517"/>
          <a:ext cx="5545873" cy="241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32C4863-E9A8-4A9A-A45B-60547470D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12949"/>
              </p:ext>
            </p:extLst>
          </p:nvPr>
        </p:nvGraphicFramePr>
        <p:xfrm>
          <a:off x="6202363" y="1980667"/>
          <a:ext cx="5547460" cy="168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97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DAF3F8E0-3515-4236-90CB-70B3AC5D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515266-DBA6-4239-97B7-54B983E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69" y="1119643"/>
            <a:ext cx="11008000" cy="336273"/>
          </a:xfrm>
        </p:spPr>
        <p:txBody>
          <a:bodyPr/>
          <a:lstStyle/>
          <a:p>
            <a:r>
              <a:rPr lang="ru-RU" dirty="0"/>
              <a:t>Рынок закрытых паевых инвестиционных фондов (ЗПИФ)</a:t>
            </a:r>
            <a:endParaRPr lang="ru-RU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42180" y="4156304"/>
            <a:ext cx="384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СЧА ЗПИФ ПО КАТЕГОРИЯМ НА 31.03.2020, МЛРД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3087" y="1730026"/>
            <a:ext cx="462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СТРУКТУРА АКТИВОВ ЗПИФ ПО КЛАССАМ АКТИВОВ НА 31.03.2020, %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33281"/>
              </p:ext>
            </p:extLst>
          </p:nvPr>
        </p:nvGraphicFramePr>
        <p:xfrm>
          <a:off x="6203950" y="1970455"/>
          <a:ext cx="5554661" cy="445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43078"/>
              </p:ext>
            </p:extLst>
          </p:nvPr>
        </p:nvGraphicFramePr>
        <p:xfrm>
          <a:off x="433388" y="4388211"/>
          <a:ext cx="5096974" cy="201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9585" y="1720492"/>
            <a:ext cx="28844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ru-RU" sz="14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СЧА ЗПИФ на 31.03.2020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23322" y="1718927"/>
            <a:ext cx="2505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ПИФ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составляют 50% активов всех ЗПИФ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275DE0A-BE2C-4428-82F4-C8A8D26A4F98}"/>
              </a:ext>
            </a:extLst>
          </p:cNvPr>
          <p:cNvSpPr/>
          <p:nvPr/>
        </p:nvSpPr>
        <p:spPr>
          <a:xfrm>
            <a:off x="437417" y="2717278"/>
            <a:ext cx="26701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93,6%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СЧА ЗПИФ с количеством до 5 пайщиков включительно на 31.12.2019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75DE0A-BE2C-4428-82F4-C8A8D26A4F98}"/>
              </a:ext>
            </a:extLst>
          </p:cNvPr>
          <p:cNvSpPr/>
          <p:nvPr/>
        </p:nvSpPr>
        <p:spPr>
          <a:xfrm>
            <a:off x="3323322" y="2717278"/>
            <a:ext cx="2670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1A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+58,2%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прирост СЧА всех ЗПИФ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4 года с 31.03.2016</a:t>
            </a:r>
          </a:p>
        </p:txBody>
      </p:sp>
    </p:spTree>
    <p:extLst>
      <p:ext uri="{BB962C8B-B14F-4D97-AF65-F5344CB8AC3E}">
        <p14:creationId xmlns:p14="http://schemas.microsoft.com/office/powerpoint/2010/main" val="1482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625" y="952096"/>
            <a:ext cx="6757180" cy="6286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C88BE"/>
                </a:solidFill>
              </a:rPr>
              <a:t>Задействованные регуляторные послабления</a:t>
            </a:r>
            <a:endParaRPr lang="ru-RU" sz="2400" dirty="0">
              <a:solidFill>
                <a:srgbClr val="0C88B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46" y="1579025"/>
            <a:ext cx="10857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Приостановлены контактные </a:t>
            </a:r>
            <a:r>
              <a:rPr lang="ru-RU" sz="2000" dirty="0" smtClean="0"/>
              <a:t>проверки;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Уменьшено количество запросов и предписаний и увеличены сроки их выполнения; </a:t>
            </a:r>
            <a:endParaRPr lang="ru-RU" sz="2000" dirty="0"/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Увеличены сроки представления информации и устранения нарушений;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Дана возможность ряду участников рынка не переоценивать активы по Справедливой стоимости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Введён </a:t>
            </a:r>
            <a:r>
              <a:rPr lang="ru-RU" sz="2000" dirty="0" smtClean="0"/>
              <a:t>упрощенный </a:t>
            </a:r>
            <a:r>
              <a:rPr lang="ru-RU" sz="2000" dirty="0"/>
              <a:t>режим представления отчетности: ежедневная отчетность </a:t>
            </a:r>
            <a:r>
              <a:rPr lang="ru-RU" sz="2000" dirty="0" err="1"/>
              <a:t>спецдепов</a:t>
            </a:r>
            <a:r>
              <a:rPr lang="ru-RU" sz="2000" dirty="0"/>
              <a:t> была переведена на еженедельный и ежеквартальный режим.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lvl="0"/>
            <a:r>
              <a:rPr lang="ru-RU" sz="2000" dirty="0" smtClean="0"/>
              <a:t>и </a:t>
            </a:r>
            <a:r>
              <a:rPr lang="ru-RU" sz="2000" dirty="0"/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146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625" y="952096"/>
            <a:ext cx="8539938" cy="6286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C88BE"/>
                </a:solidFill>
              </a:rPr>
              <a:t>Взгляд в будущее: оптимизация регуляторной нагрузки</a:t>
            </a:r>
            <a:endParaRPr lang="ru-RU" sz="2400" dirty="0">
              <a:solidFill>
                <a:srgbClr val="0C88B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881" y="1404773"/>
            <a:ext cx="10857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Унификация </a:t>
            </a:r>
            <a:r>
              <a:rPr lang="ru-RU" dirty="0"/>
              <a:t>отчетности для </a:t>
            </a:r>
            <a:r>
              <a:rPr lang="ru-RU" dirty="0" smtClean="0"/>
              <a:t>управляющих компаний </a:t>
            </a:r>
            <a:r>
              <a:rPr lang="ru-RU" dirty="0"/>
              <a:t>в рамках управления активами на основании лицензии УК и в рамках индивидуального ДУ.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Уменьшение </a:t>
            </a:r>
            <a:r>
              <a:rPr lang="ru-RU" dirty="0"/>
              <a:t>регулярности отчетности по портфелям и СЧА </a:t>
            </a:r>
            <a:r>
              <a:rPr lang="ru-RU" dirty="0" smtClean="0"/>
              <a:t>ПИФ для квалифицированных инвесторов.</a:t>
            </a:r>
            <a:endParaRPr lang="ru-RU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Возможность отмены уведомлений УК о выявленных нарушениях, если эти нарушения выявил </a:t>
            </a:r>
            <a:r>
              <a:rPr lang="ru-RU" dirty="0" err="1" smtClean="0"/>
              <a:t>спецдепозитариий</a:t>
            </a:r>
            <a:r>
              <a:rPr lang="ru-RU" dirty="0" smtClean="0"/>
              <a:t>, а также в целом информации, если данной информацией владеет спец. Депозитарий и Банк России может ее получить от него</a:t>
            </a:r>
            <a:r>
              <a:rPr lang="ru-RU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58124"/>
            <a:ext cx="11325225" cy="606994"/>
          </a:xfrm>
        </p:spPr>
        <p:txBody>
          <a:bodyPr/>
          <a:lstStyle/>
          <a:p>
            <a:r>
              <a:rPr lang="ru-RU" dirty="0"/>
              <a:t>Реализация ключевых изменений Федерального закона № 156-ФЗ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433387" y="1363519"/>
          <a:ext cx="11325224" cy="514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6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5" y="1060241"/>
            <a:ext cx="11325225" cy="606994"/>
          </a:xfrm>
        </p:spPr>
        <p:txBody>
          <a:bodyPr/>
          <a:lstStyle/>
          <a:p>
            <a:r>
              <a:rPr lang="ru-RU" dirty="0">
                <a:solidFill>
                  <a:srgbClr val="0C88BE"/>
                </a:solidFill>
              </a:rPr>
              <a:t>Новации в регулировании: Введение требований к управлению конфликтом интересов УК и СД</a:t>
            </a:r>
            <a:br>
              <a:rPr lang="ru-RU" dirty="0">
                <a:solidFill>
                  <a:srgbClr val="0C88BE"/>
                </a:solidFill>
              </a:rPr>
            </a:br>
            <a:endParaRPr lang="ru-RU" dirty="0">
              <a:solidFill>
                <a:srgbClr val="0C88B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3385" y="1994373"/>
            <a:ext cx="3309589" cy="1509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 и СД обязаны выявлять все конфликты интересов, возникающие в их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530" y="4049755"/>
            <a:ext cx="2745447" cy="2171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Конфликты интересов, связанные с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non-best execution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running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churning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должны предотвращаться УК и СД при любых условиях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68002" y="1971675"/>
            <a:ext cx="3859174" cy="1532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 и СД самостоятельно устанавливают процедуры выявления и управления конфликтами интересов в правилах внутреннего контроля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67150" y="1971674"/>
            <a:ext cx="3876675" cy="1532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 и СД обязаны предотвращать все конфликты интересов, отказ от предотвращения которых приводит к нарушению интересов клиента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09573" y="4049757"/>
            <a:ext cx="2777228" cy="2171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законом не предусмотрена возможность СД отказать в выдаче согласия, СД вправе не предотвращать конфликт интересов, связанный с его выдачей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181350" y="4049755"/>
            <a:ext cx="2609850" cy="2171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 клиентом (кроме НПФ) может предусматривать конфликты интересов, которые УК и СД вправе не предотвращать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801100" y="4049755"/>
            <a:ext cx="2926075" cy="2171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УК и СД вправе принять мотивированное решение о том, что отказ от предотвращения конфликта интересов не может привести к нарушению интересов клиента</a:t>
            </a:r>
            <a:endParaRPr lang="ru-RU" sz="1600" dirty="0"/>
          </a:p>
        </p:txBody>
      </p:sp>
      <p:sp>
        <p:nvSpPr>
          <p:cNvPr id="33" name="Левая фигурная скобка 32"/>
          <p:cNvSpPr/>
          <p:nvPr/>
        </p:nvSpPr>
        <p:spPr>
          <a:xfrm rot="5400000">
            <a:off x="5849573" y="-1927980"/>
            <a:ext cx="345562" cy="11409646"/>
          </a:xfrm>
          <a:prstGeom prst="leftBrace">
            <a:avLst>
              <a:gd name="adj1" fmla="val 8333"/>
              <a:gd name="adj2" fmla="val 507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a301b8-fba3-4a56-9ee3-0e2775d83ffb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13448</TotalTime>
  <Words>1219</Words>
  <Application>Microsoft Office PowerPoint</Application>
  <PresentationFormat>Широкоэкранный</PresentationFormat>
  <Paragraphs>166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Основные показатели рынка ПИФ1</vt:lpstr>
      <vt:lpstr>Основные показатели рынка ПИФ</vt:lpstr>
      <vt:lpstr>Основные показатели рынка ПИФ для неквалифицированных инвесторов</vt:lpstr>
      <vt:lpstr>Рынок закрытых паевых инвестиционных фондов (ЗПИФ)</vt:lpstr>
      <vt:lpstr>Задействованные регуляторные послабления</vt:lpstr>
      <vt:lpstr>Взгляд в будущее: оптимизация регуляторной нагрузки</vt:lpstr>
      <vt:lpstr>Реализация ключевых изменений Федерального закона № 156-ФЗ</vt:lpstr>
      <vt:lpstr>Новации в регулировании: Введение требований к управлению конфликтом интересов УК и СД </vt:lpstr>
      <vt:lpstr>Новации в регулировании: Совершенствование требований к раскрытию информации об инвестиционных фондах</vt:lpstr>
      <vt:lpstr>Итоги и планы по совершенствованию регулирования </vt:lpstr>
      <vt:lpstr>Новые департаменты Банка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Пронин Кирилл Валерьевич</cp:lastModifiedBy>
  <cp:revision>1206</cp:revision>
  <cp:lastPrinted>2019-03-27T15:15:54Z</cp:lastPrinted>
  <dcterms:created xsi:type="dcterms:W3CDTF">2018-11-05T17:34:13Z</dcterms:created>
  <dcterms:modified xsi:type="dcterms:W3CDTF">2020-06-24T19:05:33Z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